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86" r:id="rId2"/>
    <p:sldMasterId id="2147483698" r:id="rId3"/>
    <p:sldMasterId id="2147483710" r:id="rId4"/>
    <p:sldMasterId id="2147483722" r:id="rId5"/>
  </p:sldMasterIdLst>
  <p:notesMasterIdLst>
    <p:notesMasterId r:id="rId6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x="9144000" cy="6858000" type="screen4x3"/>
  <p:notesSz cx="6797675" cy="9928225"/>
  <p:embeddedFontLst>
    <p:embeddedFont>
      <p:font typeface="Cambria" pitchFamily="18" charset="0"/>
      <p:regular r:id="rId66"/>
      <p:bold r:id="rId67"/>
      <p:italic r:id="rId68"/>
      <p:boldItalic r:id="rId69"/>
    </p:embeddedFont>
    <p:embeddedFont>
      <p:font typeface="Arial Black" pitchFamily="34" charset="0"/>
      <p:bold r:id="rId70"/>
    </p:embeddedFont>
    <p:embeddedFont>
      <p:font typeface="Verdana" pitchFamily="34" charset="0"/>
      <p:regular r:id="rId71"/>
      <p:bold r:id="rId72"/>
      <p:italic r:id="rId73"/>
      <p:boldItalic r:id="rId74"/>
    </p:embeddedFont>
    <p:embeddedFont>
      <p:font typeface="Calibri" pitchFamily="34" charset="0"/>
      <p:regular r:id="rId75"/>
      <p:bold r:id="rId76"/>
      <p:italic r:id="rId77"/>
      <p:boldItalic r:id="rId78"/>
    </p:embeddedFont>
    <p:embeddedFont>
      <p:font typeface="Bookman Old Style" pitchFamily="18" charset="0"/>
      <p:regular r:id="rId79"/>
      <p:bold r:id="rId80"/>
      <p:italic r:id="rId81"/>
      <p:boldItalic r:id="rId82"/>
    </p:embeddedFont>
    <p:embeddedFont>
      <p:font typeface="Trebuchet MS" pitchFamily="34" charset="0"/>
      <p:regular r:id="rId83"/>
      <p:bold r:id="rId84"/>
      <p:italic r:id="rId85"/>
      <p:boldItalic r:id="rId86"/>
    </p:embeddedFont>
    <p:embeddedFont>
      <p:font typeface="Georgia" pitchFamily="18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91" roundtripDataSignature="AMtx7mgQbwI+mhJ8b6lJmb7PxEklp6T7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89BD711-33BB-405E-980A-E7B02B528FFC}">
  <a:tblStyle styleId="{D89BD711-33BB-405E-980A-E7B02B528FF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4A5EC5-979B-4ED5-B4EB-9248394A336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font" Target="fonts/font3.fntdata"/><Relationship Id="rId76" Type="http://schemas.openxmlformats.org/officeDocument/2006/relationships/font" Target="fonts/font11.fntdata"/><Relationship Id="rId84" Type="http://schemas.openxmlformats.org/officeDocument/2006/relationships/font" Target="fonts/font19.fntdata"/><Relationship Id="rId89" Type="http://schemas.openxmlformats.org/officeDocument/2006/relationships/font" Target="fonts/font24.fntdata"/><Relationship Id="rId7" Type="http://schemas.openxmlformats.org/officeDocument/2006/relationships/slide" Target="slides/slide2.xml"/><Relationship Id="rId71" Type="http://schemas.openxmlformats.org/officeDocument/2006/relationships/font" Target="fonts/font6.fntdata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font" Target="fonts/font14.fntdata"/><Relationship Id="rId87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font" Target="fonts/font17.fntdata"/><Relationship Id="rId90" Type="http://schemas.openxmlformats.org/officeDocument/2006/relationships/font" Target="fonts/font25.fntdata"/><Relationship Id="rId95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4.fntdata"/><Relationship Id="rId77" Type="http://schemas.openxmlformats.org/officeDocument/2006/relationships/font" Target="fonts/font12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7.fntdata"/><Relationship Id="rId80" Type="http://schemas.openxmlformats.org/officeDocument/2006/relationships/font" Target="fonts/font15.fntdata"/><Relationship Id="rId85" Type="http://schemas.openxmlformats.org/officeDocument/2006/relationships/font" Target="fonts/font20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2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83" Type="http://schemas.openxmlformats.org/officeDocument/2006/relationships/font" Target="fonts/font18.fntdata"/><Relationship Id="rId88" Type="http://schemas.openxmlformats.org/officeDocument/2006/relationships/font" Target="fonts/font23.fntdata"/><Relationship Id="rId9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font" Target="fonts/font13.fntdata"/><Relationship Id="rId81" Type="http://schemas.openxmlformats.org/officeDocument/2006/relationships/font" Target="fonts/font16.fntdata"/><Relationship Id="rId86" Type="http://schemas.openxmlformats.org/officeDocument/2006/relationships/font" Target="fonts/font21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984662576687201"/>
          <c:y val="0.10360519168062902"/>
          <c:w val="0.83067774503647207"/>
          <c:h val="0.6746745312686441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 w="19050">
              <a:solidFill>
                <a:prstClr val="white"/>
              </a:solidFill>
            </a:ln>
          </c:spPr>
          <c:invertIfNegative val="0"/>
          <c:cat>
            <c:strRef>
              <c:f>Sheet1!$A$2:$A$6</c:f>
              <c:strCache>
                <c:ptCount val="5"/>
                <c:pt idx="0">
                  <c:v>S. &amp; Cent. America, 1.2%</c:v>
                </c:pt>
                <c:pt idx="1">
                  <c:v>Middle East &amp; Africa, 1.3%</c:v>
                </c:pt>
                <c:pt idx="2">
                  <c:v>North America, 22.7%</c:v>
                </c:pt>
                <c:pt idx="3">
                  <c:v>Europe and Eurasia, 28,3%</c:v>
                </c:pt>
                <c:pt idx="4">
                  <c:v>Asia Pacific, 46.5%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0.6</c:v>
                </c:pt>
                <c:pt idx="1">
                  <c:v>0.9</c:v>
                </c:pt>
                <c:pt idx="2">
                  <c:v>22.1</c:v>
                </c:pt>
                <c:pt idx="3">
                  <c:v>14.1</c:v>
                </c:pt>
                <c:pt idx="4">
                  <c:v>21.4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CB-4DBA-A765-7014D4DF20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19050">
              <a:solidFill>
                <a:schemeClr val="bg1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ysClr val="windowText" lastClr="00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ECB-4DBA-A765-7014D4DF2000}"/>
              </c:ext>
            </c:extLst>
          </c:dPt>
          <c:dPt>
            <c:idx val="2"/>
            <c:invertIfNegative val="0"/>
            <c:bubble3D val="0"/>
            <c:spPr>
              <a:solidFill>
                <a:srgbClr val="A7EA52">
                  <a:lumMod val="50000"/>
                </a:srgbClr>
              </a:solidFill>
              <a:ln w="19050">
                <a:solidFill>
                  <a:srgbClr val="A7EA52">
                    <a:lumMod val="50000"/>
                  </a:srgbClr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ECB-4DBA-A765-7014D4DF2000}"/>
              </c:ext>
            </c:extLst>
          </c:dPt>
          <c:cat>
            <c:strRef>
              <c:f>Sheet1!$A$2:$A$6</c:f>
              <c:strCache>
                <c:ptCount val="5"/>
                <c:pt idx="0">
                  <c:v>S. &amp; Cent. America, 1.2%</c:v>
                </c:pt>
                <c:pt idx="1">
                  <c:v>Middle East &amp; Africa, 1.3%</c:v>
                </c:pt>
                <c:pt idx="2">
                  <c:v>North America, 22.7%</c:v>
                </c:pt>
                <c:pt idx="3">
                  <c:v>Europe and Eurasia, 28,3%</c:v>
                </c:pt>
                <c:pt idx="4">
                  <c:v>Asia Pacific, 46.5%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0.4</c:v>
                </c:pt>
                <c:pt idx="1">
                  <c:v>1.21</c:v>
                </c:pt>
                <c:pt idx="2">
                  <c:v>0.7</c:v>
                </c:pt>
                <c:pt idx="3">
                  <c:v>3.2</c:v>
                </c:pt>
                <c:pt idx="4">
                  <c:v>12.7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ECB-4DBA-A765-7014D4DF200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3"/>
            </a:solidFill>
            <a:ln w="19050">
              <a:noFill/>
            </a:ln>
          </c:spPr>
          <c:invertIfNegative val="0"/>
          <c:cat>
            <c:strRef>
              <c:f>Sheet1!$A$2:$A$6</c:f>
              <c:strCache>
                <c:ptCount val="5"/>
                <c:pt idx="0">
                  <c:v>S. &amp; Cent. America, 1.2%</c:v>
                </c:pt>
                <c:pt idx="1">
                  <c:v>Middle East &amp; Africa, 1.3%</c:v>
                </c:pt>
                <c:pt idx="2">
                  <c:v>North America, 22.7%</c:v>
                </c:pt>
                <c:pt idx="3">
                  <c:v>Europe and Eurasia, 28,3%</c:v>
                </c:pt>
                <c:pt idx="4">
                  <c:v>Asia Pacific, 46.5%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0.2</c:v>
                </c:pt>
                <c:pt idx="3">
                  <c:v>0</c:v>
                </c:pt>
                <c:pt idx="4">
                  <c:v>8.3000000000000007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ECB-4DBA-A765-7014D4DF200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Column4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S. &amp; Cent. America, 1.2%</c:v>
                </c:pt>
                <c:pt idx="1">
                  <c:v>Middle East &amp; Africa, 1.3%</c:v>
                </c:pt>
                <c:pt idx="2">
                  <c:v>North America, 22.7%</c:v>
                </c:pt>
                <c:pt idx="3">
                  <c:v>Europe and Eurasia, 28,3%</c:v>
                </c:pt>
                <c:pt idx="4">
                  <c:v>Asia Pacific, 46.5%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3">
                  <c:v>11</c:v>
                </c:pt>
                <c:pt idx="4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ECB-4DBA-A765-7014D4DF2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1864448"/>
        <c:axId val="21865984"/>
      </c:barChart>
      <c:catAx>
        <c:axId val="2186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>
                <a:solidFill>
                  <a:srgbClr val="313131"/>
                </a:solidFill>
              </a:defRPr>
            </a:pPr>
            <a:endParaRPr lang="en-US"/>
          </a:p>
        </c:txPr>
        <c:crossAx val="21865984"/>
        <c:crosses val="autoZero"/>
        <c:auto val="1"/>
        <c:lblAlgn val="ctr"/>
        <c:lblOffset val="100"/>
        <c:noMultiLvlLbl val="0"/>
      </c:catAx>
      <c:valAx>
        <c:axId val="2186598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000">
                    <a:solidFill>
                      <a:srgbClr val="313131"/>
                    </a:solidFill>
                  </a:defRPr>
                </a:pPr>
                <a:r>
                  <a:rPr lang="en-US" dirty="0" smtClean="0"/>
                  <a:t>Percentage</a:t>
                </a:r>
                <a:r>
                  <a:rPr lang="en-US" baseline="0" dirty="0" smtClean="0"/>
                  <a:t> Share %</a:t>
                </a:r>
              </a:p>
            </c:rich>
          </c:tx>
          <c:layout>
            <c:manualLayout>
              <c:xMode val="edge"/>
              <c:yMode val="edge"/>
              <c:x val="1.1594121749842069E-2"/>
              <c:y val="0.3634013838879396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>
                <a:solidFill>
                  <a:srgbClr val="313131"/>
                </a:solidFill>
              </a:defRPr>
            </a:pPr>
            <a:endParaRPr lang="en-US"/>
          </a:p>
        </c:txPr>
        <c:crossAx val="21864448"/>
        <c:crosses val="autoZero"/>
        <c:crossBetween val="between"/>
      </c:valAx>
    </c:plotArea>
    <c:plotVisOnly val="1"/>
    <c:dispBlanksAs val="gap"/>
    <c:showDLblsOverMax val="0"/>
  </c:chart>
  <c:spPr>
    <a:ln>
      <a:solidFill>
        <a:srgbClr val="FF0000"/>
      </a:solidFill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46275" cy="49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863" y="0"/>
            <a:ext cx="2946275" cy="49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9779"/>
            <a:ext cx="2946275" cy="49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863" y="9429779"/>
            <a:ext cx="2946275" cy="49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53424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0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1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2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3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4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5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6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7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8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9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2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0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21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2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3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24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25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26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7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28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9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0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1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32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33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4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35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65" name="Google Shape;1065;p36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6:notes"/>
          <p:cNvSpPr txBox="1">
            <a:spLocks noGrp="1"/>
          </p:cNvSpPr>
          <p:nvPr>
            <p:ph type="dt" idx="10"/>
          </p:nvPr>
        </p:nvSpPr>
        <p:spPr>
          <a:xfrm>
            <a:off x="3849863" y="0"/>
            <a:ext cx="2946275" cy="49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9/5/2019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067" name="Google Shape;1067;p36:notes"/>
          <p:cNvSpPr txBox="1">
            <a:spLocks noGrp="1"/>
          </p:cNvSpPr>
          <p:nvPr>
            <p:ph type="ftr" idx="11"/>
          </p:nvPr>
        </p:nvSpPr>
        <p:spPr>
          <a:xfrm>
            <a:off x="1" y="9429779"/>
            <a:ext cx="2946275" cy="49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068" name="Google Shape;1068;p36:notes"/>
          <p:cNvSpPr txBox="1">
            <a:spLocks noGrp="1"/>
          </p:cNvSpPr>
          <p:nvPr>
            <p:ph type="sldNum" idx="12"/>
          </p:nvPr>
        </p:nvSpPr>
        <p:spPr>
          <a:xfrm>
            <a:off x="3849863" y="9429779"/>
            <a:ext cx="2946275" cy="49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37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38:notes"/>
          <p:cNvSpPr txBox="1">
            <a:spLocks noGrp="1"/>
          </p:cNvSpPr>
          <p:nvPr>
            <p:ph type="sldNum" idx="12"/>
          </p:nvPr>
        </p:nvSpPr>
        <p:spPr>
          <a:xfrm>
            <a:off x="3849863" y="9429779"/>
            <a:ext cx="2946275" cy="496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38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1113" name="Google Shape;111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14" name="Google Shape;1114;p38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39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4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0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41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2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3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44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45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62856d3e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6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62856d3e27_0_0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0" cy="446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g62856d3e27_0_0:notes"/>
          <p:cNvSpPr txBox="1">
            <a:spLocks noGrp="1"/>
          </p:cNvSpPr>
          <p:nvPr>
            <p:ph type="sldNum" idx="12"/>
          </p:nvPr>
        </p:nvSpPr>
        <p:spPr>
          <a:xfrm>
            <a:off x="3849863" y="9429779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62856d3e2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6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4" name="Google Shape;1274;g62856d3e27_0_17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0" cy="446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g62856d3e27_0_17:notes"/>
          <p:cNvSpPr txBox="1">
            <a:spLocks noGrp="1"/>
          </p:cNvSpPr>
          <p:nvPr>
            <p:ph type="sldNum" idx="12"/>
          </p:nvPr>
        </p:nvSpPr>
        <p:spPr>
          <a:xfrm>
            <a:off x="3849863" y="9429779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62856d3e2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6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62856d3e27_0_27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0" cy="446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g62856d3e27_0_27:notes"/>
          <p:cNvSpPr txBox="1">
            <a:spLocks noGrp="1"/>
          </p:cNvSpPr>
          <p:nvPr>
            <p:ph type="sldNum" idx="12"/>
          </p:nvPr>
        </p:nvSpPr>
        <p:spPr>
          <a:xfrm>
            <a:off x="3849863" y="9429779"/>
            <a:ext cx="2946300" cy="496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46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47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48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49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50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51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52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53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4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55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56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6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7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9:notes"/>
          <p:cNvSpPr txBox="1">
            <a:spLocks noGrp="1"/>
          </p:cNvSpPr>
          <p:nvPr>
            <p:ph type="body" idx="1"/>
          </p:nvPr>
        </p:nvSpPr>
        <p:spPr>
          <a:xfrm>
            <a:off x="680383" y="4716586"/>
            <a:ext cx="5436909" cy="44673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8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on 2 KM">
  <p:cSld name="2 on 2 KM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3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3"/>
          <p:cNvSpPr txBox="1">
            <a:spLocks noGrp="1"/>
          </p:cNvSpPr>
          <p:nvPr>
            <p:ph type="body" idx="1"/>
          </p:nvPr>
        </p:nvSpPr>
        <p:spPr>
          <a:xfrm>
            <a:off x="2129784" y="147869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83"/>
          <p:cNvSpPr txBox="1">
            <a:spLocks noGrp="1"/>
          </p:cNvSpPr>
          <p:nvPr>
            <p:ph type="body" idx="2"/>
          </p:nvPr>
        </p:nvSpPr>
        <p:spPr>
          <a:xfrm>
            <a:off x="2129784" y="168314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90" name="Google Shape;90;p83"/>
          <p:cNvSpPr txBox="1">
            <a:spLocks noGrp="1"/>
          </p:cNvSpPr>
          <p:nvPr>
            <p:ph type="body" idx="3"/>
          </p:nvPr>
        </p:nvSpPr>
        <p:spPr>
          <a:xfrm>
            <a:off x="5657648" y="168314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91" name="Google Shape;91;p83"/>
          <p:cNvSpPr txBox="1">
            <a:spLocks noGrp="1"/>
          </p:cNvSpPr>
          <p:nvPr>
            <p:ph type="body" idx="4"/>
          </p:nvPr>
        </p:nvSpPr>
        <p:spPr>
          <a:xfrm>
            <a:off x="5659021" y="147869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83"/>
          <p:cNvSpPr txBox="1">
            <a:spLocks noGrp="1"/>
          </p:cNvSpPr>
          <p:nvPr>
            <p:ph type="body" idx="5"/>
          </p:nvPr>
        </p:nvSpPr>
        <p:spPr>
          <a:xfrm>
            <a:off x="2129784" y="381352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83"/>
          <p:cNvSpPr txBox="1">
            <a:spLocks noGrp="1"/>
          </p:cNvSpPr>
          <p:nvPr>
            <p:ph type="body" idx="6"/>
          </p:nvPr>
        </p:nvSpPr>
        <p:spPr>
          <a:xfrm>
            <a:off x="2129784" y="401797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94" name="Google Shape;94;p83"/>
          <p:cNvSpPr txBox="1">
            <a:spLocks noGrp="1"/>
          </p:cNvSpPr>
          <p:nvPr>
            <p:ph type="body" idx="7"/>
          </p:nvPr>
        </p:nvSpPr>
        <p:spPr>
          <a:xfrm>
            <a:off x="5657648" y="401797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95" name="Google Shape;95;p83"/>
          <p:cNvSpPr txBox="1">
            <a:spLocks noGrp="1"/>
          </p:cNvSpPr>
          <p:nvPr>
            <p:ph type="body" idx="8"/>
          </p:nvPr>
        </p:nvSpPr>
        <p:spPr>
          <a:xfrm>
            <a:off x="5659021" y="381352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83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on 2 KM">
  <p:cSld name="1 on 2 KM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4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84"/>
          <p:cNvSpPr txBox="1">
            <a:spLocks noGrp="1"/>
          </p:cNvSpPr>
          <p:nvPr>
            <p:ph type="body" idx="1"/>
          </p:nvPr>
        </p:nvSpPr>
        <p:spPr>
          <a:xfrm>
            <a:off x="2129784" y="1478698"/>
            <a:ext cx="672907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84"/>
          <p:cNvSpPr txBox="1">
            <a:spLocks noGrp="1"/>
          </p:cNvSpPr>
          <p:nvPr>
            <p:ph type="body" idx="2"/>
          </p:nvPr>
        </p:nvSpPr>
        <p:spPr>
          <a:xfrm>
            <a:off x="2129784" y="1683145"/>
            <a:ext cx="672907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01" name="Google Shape;101;p84"/>
          <p:cNvSpPr txBox="1">
            <a:spLocks noGrp="1"/>
          </p:cNvSpPr>
          <p:nvPr>
            <p:ph type="body" idx="3"/>
          </p:nvPr>
        </p:nvSpPr>
        <p:spPr>
          <a:xfrm>
            <a:off x="2129784" y="381352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84"/>
          <p:cNvSpPr txBox="1">
            <a:spLocks noGrp="1"/>
          </p:cNvSpPr>
          <p:nvPr>
            <p:ph type="body" idx="4"/>
          </p:nvPr>
        </p:nvSpPr>
        <p:spPr>
          <a:xfrm>
            <a:off x="2129784" y="401797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03" name="Google Shape;103;p84"/>
          <p:cNvSpPr txBox="1">
            <a:spLocks noGrp="1"/>
          </p:cNvSpPr>
          <p:nvPr>
            <p:ph type="body" idx="5"/>
          </p:nvPr>
        </p:nvSpPr>
        <p:spPr>
          <a:xfrm>
            <a:off x="5657648" y="401797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04" name="Google Shape;104;p84"/>
          <p:cNvSpPr txBox="1">
            <a:spLocks noGrp="1"/>
          </p:cNvSpPr>
          <p:nvPr>
            <p:ph type="body" idx="6"/>
          </p:nvPr>
        </p:nvSpPr>
        <p:spPr>
          <a:xfrm>
            <a:off x="5659021" y="381352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84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on 1 KM">
  <p:cSld name="2 on 1 KM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5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5"/>
          <p:cNvSpPr txBox="1">
            <a:spLocks noGrp="1"/>
          </p:cNvSpPr>
          <p:nvPr>
            <p:ph type="body" idx="1"/>
          </p:nvPr>
        </p:nvSpPr>
        <p:spPr>
          <a:xfrm>
            <a:off x="2129784" y="147869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85"/>
          <p:cNvSpPr txBox="1">
            <a:spLocks noGrp="1"/>
          </p:cNvSpPr>
          <p:nvPr>
            <p:ph type="body" idx="2"/>
          </p:nvPr>
        </p:nvSpPr>
        <p:spPr>
          <a:xfrm>
            <a:off x="2129784" y="168314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10" name="Google Shape;110;p85"/>
          <p:cNvSpPr txBox="1">
            <a:spLocks noGrp="1"/>
          </p:cNvSpPr>
          <p:nvPr>
            <p:ph type="body" idx="3"/>
          </p:nvPr>
        </p:nvSpPr>
        <p:spPr>
          <a:xfrm>
            <a:off x="5657648" y="168314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11" name="Google Shape;111;p85"/>
          <p:cNvSpPr txBox="1">
            <a:spLocks noGrp="1"/>
          </p:cNvSpPr>
          <p:nvPr>
            <p:ph type="body" idx="4"/>
          </p:nvPr>
        </p:nvSpPr>
        <p:spPr>
          <a:xfrm>
            <a:off x="5659021" y="147869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85"/>
          <p:cNvSpPr txBox="1">
            <a:spLocks noGrp="1"/>
          </p:cNvSpPr>
          <p:nvPr>
            <p:ph type="body" idx="5"/>
          </p:nvPr>
        </p:nvSpPr>
        <p:spPr>
          <a:xfrm>
            <a:off x="2129784" y="3813528"/>
            <a:ext cx="672907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85"/>
          <p:cNvSpPr txBox="1">
            <a:spLocks noGrp="1"/>
          </p:cNvSpPr>
          <p:nvPr>
            <p:ph type="body" idx="6"/>
          </p:nvPr>
        </p:nvSpPr>
        <p:spPr>
          <a:xfrm>
            <a:off x="2129784" y="4017975"/>
            <a:ext cx="672907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14" name="Google Shape;114;p85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on 1 KM">
  <p:cSld name="1 on 1 KM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6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86"/>
          <p:cNvSpPr txBox="1">
            <a:spLocks noGrp="1"/>
          </p:cNvSpPr>
          <p:nvPr>
            <p:ph type="body" idx="1"/>
          </p:nvPr>
        </p:nvSpPr>
        <p:spPr>
          <a:xfrm>
            <a:off x="2129784" y="1478698"/>
            <a:ext cx="672907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86"/>
          <p:cNvSpPr txBox="1">
            <a:spLocks noGrp="1"/>
          </p:cNvSpPr>
          <p:nvPr>
            <p:ph type="body" idx="2"/>
          </p:nvPr>
        </p:nvSpPr>
        <p:spPr>
          <a:xfrm>
            <a:off x="2129784" y="1683145"/>
            <a:ext cx="672907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19" name="Google Shape;119;p86"/>
          <p:cNvSpPr txBox="1">
            <a:spLocks noGrp="1"/>
          </p:cNvSpPr>
          <p:nvPr>
            <p:ph type="body" idx="3"/>
          </p:nvPr>
        </p:nvSpPr>
        <p:spPr>
          <a:xfrm>
            <a:off x="2129784" y="3813528"/>
            <a:ext cx="672907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86"/>
          <p:cNvSpPr txBox="1">
            <a:spLocks noGrp="1"/>
          </p:cNvSpPr>
          <p:nvPr>
            <p:ph type="body" idx="4"/>
          </p:nvPr>
        </p:nvSpPr>
        <p:spPr>
          <a:xfrm>
            <a:off x="2129784" y="4017975"/>
            <a:ext cx="672907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21" name="Google Shape;121;p86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eft 2 right KM">
  <p:cSld name="1 left 2 right KM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7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7"/>
          <p:cNvSpPr txBox="1">
            <a:spLocks noGrp="1"/>
          </p:cNvSpPr>
          <p:nvPr>
            <p:ph type="body" idx="1"/>
          </p:nvPr>
        </p:nvSpPr>
        <p:spPr>
          <a:xfrm>
            <a:off x="2129784" y="147869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87"/>
          <p:cNvSpPr txBox="1">
            <a:spLocks noGrp="1"/>
          </p:cNvSpPr>
          <p:nvPr>
            <p:ph type="body" idx="2"/>
          </p:nvPr>
        </p:nvSpPr>
        <p:spPr>
          <a:xfrm>
            <a:off x="2129784" y="1683147"/>
            <a:ext cx="3201210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26" name="Google Shape;126;p87"/>
          <p:cNvSpPr txBox="1">
            <a:spLocks noGrp="1"/>
          </p:cNvSpPr>
          <p:nvPr>
            <p:ph type="body" idx="3"/>
          </p:nvPr>
        </p:nvSpPr>
        <p:spPr>
          <a:xfrm>
            <a:off x="5657648" y="168314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27" name="Google Shape;127;p87"/>
          <p:cNvSpPr txBox="1">
            <a:spLocks noGrp="1"/>
          </p:cNvSpPr>
          <p:nvPr>
            <p:ph type="body" idx="4"/>
          </p:nvPr>
        </p:nvSpPr>
        <p:spPr>
          <a:xfrm>
            <a:off x="5659021" y="147869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87"/>
          <p:cNvSpPr txBox="1">
            <a:spLocks noGrp="1"/>
          </p:cNvSpPr>
          <p:nvPr>
            <p:ph type="body" idx="5"/>
          </p:nvPr>
        </p:nvSpPr>
        <p:spPr>
          <a:xfrm>
            <a:off x="5657648" y="401797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29" name="Google Shape;129;p87"/>
          <p:cNvSpPr txBox="1">
            <a:spLocks noGrp="1"/>
          </p:cNvSpPr>
          <p:nvPr>
            <p:ph type="body" idx="6"/>
          </p:nvPr>
        </p:nvSpPr>
        <p:spPr>
          <a:xfrm>
            <a:off x="5659021" y="381352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87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left 1 right KM">
  <p:cSld name="2 left 1 right KM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8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88"/>
          <p:cNvSpPr txBox="1">
            <a:spLocks noGrp="1"/>
          </p:cNvSpPr>
          <p:nvPr>
            <p:ph type="body" idx="1"/>
          </p:nvPr>
        </p:nvSpPr>
        <p:spPr>
          <a:xfrm>
            <a:off x="2129784" y="147869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88"/>
          <p:cNvSpPr txBox="1">
            <a:spLocks noGrp="1"/>
          </p:cNvSpPr>
          <p:nvPr>
            <p:ph type="body" idx="2"/>
          </p:nvPr>
        </p:nvSpPr>
        <p:spPr>
          <a:xfrm>
            <a:off x="2129784" y="168314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35" name="Google Shape;135;p88"/>
          <p:cNvSpPr txBox="1">
            <a:spLocks noGrp="1"/>
          </p:cNvSpPr>
          <p:nvPr>
            <p:ph type="body" idx="3"/>
          </p:nvPr>
        </p:nvSpPr>
        <p:spPr>
          <a:xfrm>
            <a:off x="5657648" y="1683147"/>
            <a:ext cx="3201210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36" name="Google Shape;136;p88"/>
          <p:cNvSpPr txBox="1">
            <a:spLocks noGrp="1"/>
          </p:cNvSpPr>
          <p:nvPr>
            <p:ph type="body" idx="4"/>
          </p:nvPr>
        </p:nvSpPr>
        <p:spPr>
          <a:xfrm>
            <a:off x="5659021" y="147869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88"/>
          <p:cNvSpPr txBox="1">
            <a:spLocks noGrp="1"/>
          </p:cNvSpPr>
          <p:nvPr>
            <p:ph type="body" idx="5"/>
          </p:nvPr>
        </p:nvSpPr>
        <p:spPr>
          <a:xfrm>
            <a:off x="2129784" y="3813528"/>
            <a:ext cx="3201210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88"/>
          <p:cNvSpPr txBox="1">
            <a:spLocks noGrp="1"/>
          </p:cNvSpPr>
          <p:nvPr>
            <p:ph type="body" idx="6"/>
          </p:nvPr>
        </p:nvSpPr>
        <p:spPr>
          <a:xfrm>
            <a:off x="2129784" y="4017975"/>
            <a:ext cx="3201210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39" name="Google Shape;139;p88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across KM">
  <p:cSld name="3 across KM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9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9"/>
          <p:cNvSpPr txBox="1">
            <a:spLocks noGrp="1"/>
          </p:cNvSpPr>
          <p:nvPr>
            <p:ph type="body" idx="1"/>
          </p:nvPr>
        </p:nvSpPr>
        <p:spPr>
          <a:xfrm>
            <a:off x="2129784" y="147869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89"/>
          <p:cNvSpPr txBox="1">
            <a:spLocks noGrp="1"/>
          </p:cNvSpPr>
          <p:nvPr>
            <p:ph type="body" idx="2"/>
          </p:nvPr>
        </p:nvSpPr>
        <p:spPr>
          <a:xfrm>
            <a:off x="2129784" y="1683147"/>
            <a:ext cx="2041588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44" name="Google Shape;144;p89"/>
          <p:cNvSpPr txBox="1">
            <a:spLocks noGrp="1"/>
          </p:cNvSpPr>
          <p:nvPr>
            <p:ph type="body" idx="3"/>
          </p:nvPr>
        </p:nvSpPr>
        <p:spPr>
          <a:xfrm>
            <a:off x="4475161" y="1683147"/>
            <a:ext cx="2041588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45" name="Google Shape;145;p89"/>
          <p:cNvSpPr txBox="1">
            <a:spLocks noGrp="1"/>
          </p:cNvSpPr>
          <p:nvPr>
            <p:ph type="body" idx="4"/>
          </p:nvPr>
        </p:nvSpPr>
        <p:spPr>
          <a:xfrm>
            <a:off x="4475161" y="147869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89"/>
          <p:cNvSpPr txBox="1">
            <a:spLocks noGrp="1"/>
          </p:cNvSpPr>
          <p:nvPr>
            <p:ph type="body" idx="5"/>
          </p:nvPr>
        </p:nvSpPr>
        <p:spPr>
          <a:xfrm>
            <a:off x="6817270" y="1683147"/>
            <a:ext cx="2041588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47" name="Google Shape;147;p89"/>
          <p:cNvSpPr txBox="1">
            <a:spLocks noGrp="1"/>
          </p:cNvSpPr>
          <p:nvPr>
            <p:ph type="body" idx="6"/>
          </p:nvPr>
        </p:nvSpPr>
        <p:spPr>
          <a:xfrm>
            <a:off x="6817270" y="147869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89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on 3 KM">
  <p:cSld name="3 on 3 KM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0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90"/>
          <p:cNvSpPr txBox="1">
            <a:spLocks noGrp="1"/>
          </p:cNvSpPr>
          <p:nvPr>
            <p:ph type="body" idx="1"/>
          </p:nvPr>
        </p:nvSpPr>
        <p:spPr>
          <a:xfrm>
            <a:off x="2129784" y="147869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90"/>
          <p:cNvSpPr txBox="1">
            <a:spLocks noGrp="1"/>
          </p:cNvSpPr>
          <p:nvPr>
            <p:ph type="body" idx="2"/>
          </p:nvPr>
        </p:nvSpPr>
        <p:spPr>
          <a:xfrm>
            <a:off x="2129784" y="168314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53" name="Google Shape;153;p90"/>
          <p:cNvSpPr txBox="1">
            <a:spLocks noGrp="1"/>
          </p:cNvSpPr>
          <p:nvPr>
            <p:ph type="body" idx="3"/>
          </p:nvPr>
        </p:nvSpPr>
        <p:spPr>
          <a:xfrm>
            <a:off x="4475161" y="168314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54" name="Google Shape;154;p90"/>
          <p:cNvSpPr txBox="1">
            <a:spLocks noGrp="1"/>
          </p:cNvSpPr>
          <p:nvPr>
            <p:ph type="body" idx="4"/>
          </p:nvPr>
        </p:nvSpPr>
        <p:spPr>
          <a:xfrm>
            <a:off x="4475161" y="147869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90"/>
          <p:cNvSpPr txBox="1">
            <a:spLocks noGrp="1"/>
          </p:cNvSpPr>
          <p:nvPr>
            <p:ph type="body" idx="5"/>
          </p:nvPr>
        </p:nvSpPr>
        <p:spPr>
          <a:xfrm>
            <a:off x="2129784" y="381352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90"/>
          <p:cNvSpPr txBox="1">
            <a:spLocks noGrp="1"/>
          </p:cNvSpPr>
          <p:nvPr>
            <p:ph type="body" idx="6"/>
          </p:nvPr>
        </p:nvSpPr>
        <p:spPr>
          <a:xfrm>
            <a:off x="2129784" y="401797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57" name="Google Shape;157;p90"/>
          <p:cNvSpPr txBox="1">
            <a:spLocks noGrp="1"/>
          </p:cNvSpPr>
          <p:nvPr>
            <p:ph type="body" idx="7"/>
          </p:nvPr>
        </p:nvSpPr>
        <p:spPr>
          <a:xfrm>
            <a:off x="4475161" y="401797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58" name="Google Shape;158;p90"/>
          <p:cNvSpPr txBox="1">
            <a:spLocks noGrp="1"/>
          </p:cNvSpPr>
          <p:nvPr>
            <p:ph type="body" idx="8"/>
          </p:nvPr>
        </p:nvSpPr>
        <p:spPr>
          <a:xfrm>
            <a:off x="4475161" y="381352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90"/>
          <p:cNvSpPr txBox="1">
            <a:spLocks noGrp="1"/>
          </p:cNvSpPr>
          <p:nvPr>
            <p:ph type="body" idx="9"/>
          </p:nvPr>
        </p:nvSpPr>
        <p:spPr>
          <a:xfrm>
            <a:off x="6817270" y="168314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60" name="Google Shape;160;p90"/>
          <p:cNvSpPr txBox="1">
            <a:spLocks noGrp="1"/>
          </p:cNvSpPr>
          <p:nvPr>
            <p:ph type="body" idx="13"/>
          </p:nvPr>
        </p:nvSpPr>
        <p:spPr>
          <a:xfrm>
            <a:off x="6817270" y="147869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90"/>
          <p:cNvSpPr txBox="1">
            <a:spLocks noGrp="1"/>
          </p:cNvSpPr>
          <p:nvPr>
            <p:ph type="body" idx="14"/>
          </p:nvPr>
        </p:nvSpPr>
        <p:spPr>
          <a:xfrm>
            <a:off x="6817270" y="401797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62" name="Google Shape;162;p90"/>
          <p:cNvSpPr txBox="1">
            <a:spLocks noGrp="1"/>
          </p:cNvSpPr>
          <p:nvPr>
            <p:ph type="body" idx="15"/>
          </p:nvPr>
        </p:nvSpPr>
        <p:spPr>
          <a:xfrm>
            <a:off x="6817270" y="381352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90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on 1 KM">
  <p:cSld name="3 on 1 KM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1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91"/>
          <p:cNvSpPr txBox="1">
            <a:spLocks noGrp="1"/>
          </p:cNvSpPr>
          <p:nvPr>
            <p:ph type="body" idx="1"/>
          </p:nvPr>
        </p:nvSpPr>
        <p:spPr>
          <a:xfrm>
            <a:off x="2129784" y="147869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91"/>
          <p:cNvSpPr txBox="1">
            <a:spLocks noGrp="1"/>
          </p:cNvSpPr>
          <p:nvPr>
            <p:ph type="body" idx="2"/>
          </p:nvPr>
        </p:nvSpPr>
        <p:spPr>
          <a:xfrm>
            <a:off x="2129784" y="168314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68" name="Google Shape;168;p91"/>
          <p:cNvSpPr txBox="1">
            <a:spLocks noGrp="1"/>
          </p:cNvSpPr>
          <p:nvPr>
            <p:ph type="body" idx="3"/>
          </p:nvPr>
        </p:nvSpPr>
        <p:spPr>
          <a:xfrm>
            <a:off x="4475161" y="168314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69" name="Google Shape;169;p91"/>
          <p:cNvSpPr txBox="1">
            <a:spLocks noGrp="1"/>
          </p:cNvSpPr>
          <p:nvPr>
            <p:ph type="body" idx="4"/>
          </p:nvPr>
        </p:nvSpPr>
        <p:spPr>
          <a:xfrm>
            <a:off x="4475161" y="147869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91"/>
          <p:cNvSpPr txBox="1">
            <a:spLocks noGrp="1"/>
          </p:cNvSpPr>
          <p:nvPr>
            <p:ph type="body" idx="5"/>
          </p:nvPr>
        </p:nvSpPr>
        <p:spPr>
          <a:xfrm>
            <a:off x="2129784" y="3813528"/>
            <a:ext cx="672907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91"/>
          <p:cNvSpPr txBox="1">
            <a:spLocks noGrp="1"/>
          </p:cNvSpPr>
          <p:nvPr>
            <p:ph type="body" idx="6"/>
          </p:nvPr>
        </p:nvSpPr>
        <p:spPr>
          <a:xfrm>
            <a:off x="2129784" y="4017975"/>
            <a:ext cx="672907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72" name="Google Shape;172;p91"/>
          <p:cNvSpPr txBox="1">
            <a:spLocks noGrp="1"/>
          </p:cNvSpPr>
          <p:nvPr>
            <p:ph type="body" idx="7"/>
          </p:nvPr>
        </p:nvSpPr>
        <p:spPr>
          <a:xfrm>
            <a:off x="6817270" y="168314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73" name="Google Shape;173;p91"/>
          <p:cNvSpPr txBox="1">
            <a:spLocks noGrp="1"/>
          </p:cNvSpPr>
          <p:nvPr>
            <p:ph type="body" idx="8"/>
          </p:nvPr>
        </p:nvSpPr>
        <p:spPr>
          <a:xfrm>
            <a:off x="6817270" y="147869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91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on 3 KM">
  <p:cSld name="1 on 3 KM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2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92"/>
          <p:cNvSpPr txBox="1">
            <a:spLocks noGrp="1"/>
          </p:cNvSpPr>
          <p:nvPr>
            <p:ph type="body" idx="1"/>
          </p:nvPr>
        </p:nvSpPr>
        <p:spPr>
          <a:xfrm>
            <a:off x="2129784" y="1478698"/>
            <a:ext cx="672907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92"/>
          <p:cNvSpPr txBox="1">
            <a:spLocks noGrp="1"/>
          </p:cNvSpPr>
          <p:nvPr>
            <p:ph type="body" idx="2"/>
          </p:nvPr>
        </p:nvSpPr>
        <p:spPr>
          <a:xfrm>
            <a:off x="2129784" y="1683145"/>
            <a:ext cx="672907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79" name="Google Shape;179;p92"/>
          <p:cNvSpPr txBox="1">
            <a:spLocks noGrp="1"/>
          </p:cNvSpPr>
          <p:nvPr>
            <p:ph type="body" idx="3"/>
          </p:nvPr>
        </p:nvSpPr>
        <p:spPr>
          <a:xfrm>
            <a:off x="2129784" y="381352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92"/>
          <p:cNvSpPr txBox="1">
            <a:spLocks noGrp="1"/>
          </p:cNvSpPr>
          <p:nvPr>
            <p:ph type="body" idx="4"/>
          </p:nvPr>
        </p:nvSpPr>
        <p:spPr>
          <a:xfrm>
            <a:off x="2129784" y="401797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81" name="Google Shape;181;p92"/>
          <p:cNvSpPr txBox="1">
            <a:spLocks noGrp="1"/>
          </p:cNvSpPr>
          <p:nvPr>
            <p:ph type="body" idx="5"/>
          </p:nvPr>
        </p:nvSpPr>
        <p:spPr>
          <a:xfrm>
            <a:off x="4475161" y="401797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82" name="Google Shape;182;p92"/>
          <p:cNvSpPr txBox="1">
            <a:spLocks noGrp="1"/>
          </p:cNvSpPr>
          <p:nvPr>
            <p:ph type="body" idx="6"/>
          </p:nvPr>
        </p:nvSpPr>
        <p:spPr>
          <a:xfrm>
            <a:off x="4475161" y="381352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92"/>
          <p:cNvSpPr txBox="1">
            <a:spLocks noGrp="1"/>
          </p:cNvSpPr>
          <p:nvPr>
            <p:ph type="body" idx="7"/>
          </p:nvPr>
        </p:nvSpPr>
        <p:spPr>
          <a:xfrm>
            <a:off x="6817270" y="4017975"/>
            <a:ext cx="204158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84" name="Google Shape;184;p92"/>
          <p:cNvSpPr txBox="1">
            <a:spLocks noGrp="1"/>
          </p:cNvSpPr>
          <p:nvPr>
            <p:ph type="body" idx="8"/>
          </p:nvPr>
        </p:nvSpPr>
        <p:spPr>
          <a:xfrm>
            <a:off x="6817270" y="3813528"/>
            <a:ext cx="204158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92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75" descr="13csg0023_Client Pitchbook Cov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19;p75"/>
          <p:cNvGrpSpPr/>
          <p:nvPr/>
        </p:nvGrpSpPr>
        <p:grpSpPr>
          <a:xfrm>
            <a:off x="-2992651" y="1009738"/>
            <a:ext cx="2286000" cy="259848"/>
            <a:chOff x="1339850" y="3805238"/>
            <a:chExt cx="2519363" cy="287337"/>
          </a:xfrm>
        </p:grpSpPr>
        <p:sp>
          <p:nvSpPr>
            <p:cNvPr id="20" name="Google Shape;20;p75"/>
            <p:cNvSpPr/>
            <p:nvPr/>
          </p:nvSpPr>
          <p:spPr>
            <a:xfrm>
              <a:off x="2852738" y="3822700"/>
              <a:ext cx="381000" cy="190500"/>
            </a:xfrm>
            <a:custGeom>
              <a:avLst/>
              <a:gdLst/>
              <a:ahLst/>
              <a:cxnLst/>
              <a:rect l="l" t="t" r="r" b="b"/>
              <a:pathLst>
                <a:path w="2680" h="1338" extrusionOk="0">
                  <a:moveTo>
                    <a:pt x="2639" y="1177"/>
                  </a:moveTo>
                  <a:lnTo>
                    <a:pt x="2653" y="1158"/>
                  </a:lnTo>
                  <a:lnTo>
                    <a:pt x="2664" y="1140"/>
                  </a:lnTo>
                  <a:lnTo>
                    <a:pt x="2671" y="1123"/>
                  </a:lnTo>
                  <a:lnTo>
                    <a:pt x="2676" y="1109"/>
                  </a:lnTo>
                  <a:lnTo>
                    <a:pt x="2679" y="1096"/>
                  </a:lnTo>
                  <a:lnTo>
                    <a:pt x="2680" y="1083"/>
                  </a:lnTo>
                  <a:lnTo>
                    <a:pt x="2679" y="1073"/>
                  </a:lnTo>
                  <a:lnTo>
                    <a:pt x="2676" y="1066"/>
                  </a:lnTo>
                  <a:lnTo>
                    <a:pt x="2674" y="1062"/>
                  </a:lnTo>
                  <a:lnTo>
                    <a:pt x="2671" y="1059"/>
                  </a:lnTo>
                  <a:lnTo>
                    <a:pt x="2668" y="1057"/>
                  </a:lnTo>
                  <a:lnTo>
                    <a:pt x="2665" y="1055"/>
                  </a:lnTo>
                  <a:lnTo>
                    <a:pt x="2661" y="1054"/>
                  </a:lnTo>
                  <a:lnTo>
                    <a:pt x="2657" y="1054"/>
                  </a:lnTo>
                  <a:lnTo>
                    <a:pt x="2653" y="1052"/>
                  </a:lnTo>
                  <a:lnTo>
                    <a:pt x="2648" y="1054"/>
                  </a:lnTo>
                  <a:lnTo>
                    <a:pt x="2639" y="1056"/>
                  </a:lnTo>
                  <a:lnTo>
                    <a:pt x="2628" y="1061"/>
                  </a:lnTo>
                  <a:lnTo>
                    <a:pt x="2617" y="1069"/>
                  </a:lnTo>
                  <a:lnTo>
                    <a:pt x="2606" y="1080"/>
                  </a:lnTo>
                  <a:lnTo>
                    <a:pt x="2592" y="1093"/>
                  </a:lnTo>
                  <a:lnTo>
                    <a:pt x="2578" y="1106"/>
                  </a:lnTo>
                  <a:lnTo>
                    <a:pt x="2566" y="1115"/>
                  </a:lnTo>
                  <a:lnTo>
                    <a:pt x="2554" y="1122"/>
                  </a:lnTo>
                  <a:lnTo>
                    <a:pt x="2542" y="1127"/>
                  </a:lnTo>
                  <a:lnTo>
                    <a:pt x="2529" y="1131"/>
                  </a:lnTo>
                  <a:lnTo>
                    <a:pt x="2518" y="1133"/>
                  </a:lnTo>
                  <a:lnTo>
                    <a:pt x="2506" y="1133"/>
                  </a:lnTo>
                  <a:lnTo>
                    <a:pt x="2494" y="1132"/>
                  </a:lnTo>
                  <a:lnTo>
                    <a:pt x="2483" y="1129"/>
                  </a:lnTo>
                  <a:lnTo>
                    <a:pt x="2473" y="1123"/>
                  </a:lnTo>
                  <a:lnTo>
                    <a:pt x="2463" y="1116"/>
                  </a:lnTo>
                  <a:lnTo>
                    <a:pt x="2455" y="1106"/>
                  </a:lnTo>
                  <a:lnTo>
                    <a:pt x="2447" y="1093"/>
                  </a:lnTo>
                  <a:lnTo>
                    <a:pt x="2441" y="1081"/>
                  </a:lnTo>
                  <a:lnTo>
                    <a:pt x="2435" y="1067"/>
                  </a:lnTo>
                  <a:lnTo>
                    <a:pt x="2430" y="1050"/>
                  </a:lnTo>
                  <a:lnTo>
                    <a:pt x="2425" y="1034"/>
                  </a:lnTo>
                  <a:lnTo>
                    <a:pt x="2421" y="1016"/>
                  </a:lnTo>
                  <a:lnTo>
                    <a:pt x="2416" y="998"/>
                  </a:lnTo>
                  <a:lnTo>
                    <a:pt x="2409" y="959"/>
                  </a:lnTo>
                  <a:lnTo>
                    <a:pt x="2402" y="918"/>
                  </a:lnTo>
                  <a:lnTo>
                    <a:pt x="2394" y="878"/>
                  </a:lnTo>
                  <a:lnTo>
                    <a:pt x="2386" y="839"/>
                  </a:lnTo>
                  <a:lnTo>
                    <a:pt x="2382" y="821"/>
                  </a:lnTo>
                  <a:lnTo>
                    <a:pt x="2377" y="803"/>
                  </a:lnTo>
                  <a:lnTo>
                    <a:pt x="2372" y="786"/>
                  </a:lnTo>
                  <a:lnTo>
                    <a:pt x="2366" y="771"/>
                  </a:lnTo>
                  <a:lnTo>
                    <a:pt x="2360" y="756"/>
                  </a:lnTo>
                  <a:lnTo>
                    <a:pt x="2352" y="743"/>
                  </a:lnTo>
                  <a:lnTo>
                    <a:pt x="2343" y="732"/>
                  </a:lnTo>
                  <a:lnTo>
                    <a:pt x="2334" y="722"/>
                  </a:lnTo>
                  <a:lnTo>
                    <a:pt x="2324" y="714"/>
                  </a:lnTo>
                  <a:lnTo>
                    <a:pt x="2313" y="708"/>
                  </a:lnTo>
                  <a:lnTo>
                    <a:pt x="2301" y="705"/>
                  </a:lnTo>
                  <a:lnTo>
                    <a:pt x="2286" y="704"/>
                  </a:lnTo>
                  <a:lnTo>
                    <a:pt x="2271" y="705"/>
                  </a:lnTo>
                  <a:lnTo>
                    <a:pt x="2255" y="708"/>
                  </a:lnTo>
                  <a:lnTo>
                    <a:pt x="2240" y="714"/>
                  </a:lnTo>
                  <a:lnTo>
                    <a:pt x="2224" y="722"/>
                  </a:lnTo>
                  <a:lnTo>
                    <a:pt x="2208" y="731"/>
                  </a:lnTo>
                  <a:lnTo>
                    <a:pt x="2192" y="743"/>
                  </a:lnTo>
                  <a:lnTo>
                    <a:pt x="2176" y="755"/>
                  </a:lnTo>
                  <a:lnTo>
                    <a:pt x="2160" y="770"/>
                  </a:lnTo>
                  <a:lnTo>
                    <a:pt x="2143" y="785"/>
                  </a:lnTo>
                  <a:lnTo>
                    <a:pt x="2128" y="802"/>
                  </a:lnTo>
                  <a:lnTo>
                    <a:pt x="2112" y="818"/>
                  </a:lnTo>
                  <a:lnTo>
                    <a:pt x="2097" y="837"/>
                  </a:lnTo>
                  <a:lnTo>
                    <a:pt x="2066" y="875"/>
                  </a:lnTo>
                  <a:lnTo>
                    <a:pt x="2036" y="914"/>
                  </a:lnTo>
                  <a:lnTo>
                    <a:pt x="1983" y="991"/>
                  </a:lnTo>
                  <a:lnTo>
                    <a:pt x="1936" y="1059"/>
                  </a:lnTo>
                  <a:lnTo>
                    <a:pt x="1917" y="1086"/>
                  </a:lnTo>
                  <a:lnTo>
                    <a:pt x="1902" y="1107"/>
                  </a:lnTo>
                  <a:lnTo>
                    <a:pt x="1895" y="1115"/>
                  </a:lnTo>
                  <a:lnTo>
                    <a:pt x="1889" y="1120"/>
                  </a:lnTo>
                  <a:lnTo>
                    <a:pt x="1885" y="1123"/>
                  </a:lnTo>
                  <a:lnTo>
                    <a:pt x="1882" y="1125"/>
                  </a:lnTo>
                  <a:lnTo>
                    <a:pt x="1877" y="1123"/>
                  </a:lnTo>
                  <a:lnTo>
                    <a:pt x="1873" y="1121"/>
                  </a:lnTo>
                  <a:lnTo>
                    <a:pt x="1871" y="1117"/>
                  </a:lnTo>
                  <a:lnTo>
                    <a:pt x="1868" y="1110"/>
                  </a:lnTo>
                  <a:lnTo>
                    <a:pt x="1866" y="1103"/>
                  </a:lnTo>
                  <a:lnTo>
                    <a:pt x="1866" y="1093"/>
                  </a:lnTo>
                  <a:lnTo>
                    <a:pt x="1866" y="1083"/>
                  </a:lnTo>
                  <a:lnTo>
                    <a:pt x="1867" y="1072"/>
                  </a:lnTo>
                  <a:lnTo>
                    <a:pt x="1869" y="1047"/>
                  </a:lnTo>
                  <a:lnTo>
                    <a:pt x="1875" y="1017"/>
                  </a:lnTo>
                  <a:lnTo>
                    <a:pt x="1881" y="986"/>
                  </a:lnTo>
                  <a:lnTo>
                    <a:pt x="1888" y="951"/>
                  </a:lnTo>
                  <a:lnTo>
                    <a:pt x="1906" y="884"/>
                  </a:lnTo>
                  <a:lnTo>
                    <a:pt x="1924" y="819"/>
                  </a:lnTo>
                  <a:lnTo>
                    <a:pt x="1938" y="767"/>
                  </a:lnTo>
                  <a:lnTo>
                    <a:pt x="1948" y="733"/>
                  </a:lnTo>
                  <a:lnTo>
                    <a:pt x="1950" y="720"/>
                  </a:lnTo>
                  <a:lnTo>
                    <a:pt x="1953" y="707"/>
                  </a:lnTo>
                  <a:lnTo>
                    <a:pt x="1954" y="695"/>
                  </a:lnTo>
                  <a:lnTo>
                    <a:pt x="1955" y="684"/>
                  </a:lnTo>
                  <a:lnTo>
                    <a:pt x="1954" y="673"/>
                  </a:lnTo>
                  <a:lnTo>
                    <a:pt x="1953" y="662"/>
                  </a:lnTo>
                  <a:lnTo>
                    <a:pt x="1952" y="653"/>
                  </a:lnTo>
                  <a:lnTo>
                    <a:pt x="1949" y="643"/>
                  </a:lnTo>
                  <a:lnTo>
                    <a:pt x="1946" y="635"/>
                  </a:lnTo>
                  <a:lnTo>
                    <a:pt x="1943" y="628"/>
                  </a:lnTo>
                  <a:lnTo>
                    <a:pt x="1939" y="620"/>
                  </a:lnTo>
                  <a:lnTo>
                    <a:pt x="1935" y="613"/>
                  </a:lnTo>
                  <a:lnTo>
                    <a:pt x="1930" y="608"/>
                  </a:lnTo>
                  <a:lnTo>
                    <a:pt x="1925" y="602"/>
                  </a:lnTo>
                  <a:lnTo>
                    <a:pt x="1919" y="598"/>
                  </a:lnTo>
                  <a:lnTo>
                    <a:pt x="1914" y="594"/>
                  </a:lnTo>
                  <a:lnTo>
                    <a:pt x="1908" y="592"/>
                  </a:lnTo>
                  <a:lnTo>
                    <a:pt x="1902" y="590"/>
                  </a:lnTo>
                  <a:lnTo>
                    <a:pt x="1895" y="589"/>
                  </a:lnTo>
                  <a:lnTo>
                    <a:pt x="1888" y="589"/>
                  </a:lnTo>
                  <a:lnTo>
                    <a:pt x="1883" y="589"/>
                  </a:lnTo>
                  <a:lnTo>
                    <a:pt x="1876" y="591"/>
                  </a:lnTo>
                  <a:lnTo>
                    <a:pt x="1869" y="593"/>
                  </a:lnTo>
                  <a:lnTo>
                    <a:pt x="1863" y="596"/>
                  </a:lnTo>
                  <a:lnTo>
                    <a:pt x="1856" y="601"/>
                  </a:lnTo>
                  <a:lnTo>
                    <a:pt x="1849" y="605"/>
                  </a:lnTo>
                  <a:lnTo>
                    <a:pt x="1843" y="612"/>
                  </a:lnTo>
                  <a:lnTo>
                    <a:pt x="1837" y="620"/>
                  </a:lnTo>
                  <a:lnTo>
                    <a:pt x="1832" y="628"/>
                  </a:lnTo>
                  <a:lnTo>
                    <a:pt x="1826" y="637"/>
                  </a:lnTo>
                  <a:lnTo>
                    <a:pt x="1821" y="647"/>
                  </a:lnTo>
                  <a:lnTo>
                    <a:pt x="1815" y="659"/>
                  </a:lnTo>
                  <a:lnTo>
                    <a:pt x="1801" y="695"/>
                  </a:lnTo>
                  <a:lnTo>
                    <a:pt x="1785" y="730"/>
                  </a:lnTo>
                  <a:lnTo>
                    <a:pt x="1767" y="763"/>
                  </a:lnTo>
                  <a:lnTo>
                    <a:pt x="1749" y="796"/>
                  </a:lnTo>
                  <a:lnTo>
                    <a:pt x="1730" y="827"/>
                  </a:lnTo>
                  <a:lnTo>
                    <a:pt x="1709" y="858"/>
                  </a:lnTo>
                  <a:lnTo>
                    <a:pt x="1687" y="888"/>
                  </a:lnTo>
                  <a:lnTo>
                    <a:pt x="1665" y="916"/>
                  </a:lnTo>
                  <a:lnTo>
                    <a:pt x="1642" y="944"/>
                  </a:lnTo>
                  <a:lnTo>
                    <a:pt x="1619" y="969"/>
                  </a:lnTo>
                  <a:lnTo>
                    <a:pt x="1594" y="995"/>
                  </a:lnTo>
                  <a:lnTo>
                    <a:pt x="1570" y="1018"/>
                  </a:lnTo>
                  <a:lnTo>
                    <a:pt x="1546" y="1040"/>
                  </a:lnTo>
                  <a:lnTo>
                    <a:pt x="1520" y="1061"/>
                  </a:lnTo>
                  <a:lnTo>
                    <a:pt x="1496" y="1081"/>
                  </a:lnTo>
                  <a:lnTo>
                    <a:pt x="1470" y="1099"/>
                  </a:lnTo>
                  <a:lnTo>
                    <a:pt x="1446" y="1116"/>
                  </a:lnTo>
                  <a:lnTo>
                    <a:pt x="1420" y="1131"/>
                  </a:lnTo>
                  <a:lnTo>
                    <a:pt x="1396" y="1144"/>
                  </a:lnTo>
                  <a:lnTo>
                    <a:pt x="1371" y="1157"/>
                  </a:lnTo>
                  <a:lnTo>
                    <a:pt x="1348" y="1168"/>
                  </a:lnTo>
                  <a:lnTo>
                    <a:pt x="1325" y="1177"/>
                  </a:lnTo>
                  <a:lnTo>
                    <a:pt x="1303" y="1184"/>
                  </a:lnTo>
                  <a:lnTo>
                    <a:pt x="1280" y="1190"/>
                  </a:lnTo>
                  <a:lnTo>
                    <a:pt x="1260" y="1193"/>
                  </a:lnTo>
                  <a:lnTo>
                    <a:pt x="1240" y="1196"/>
                  </a:lnTo>
                  <a:lnTo>
                    <a:pt x="1222" y="1197"/>
                  </a:lnTo>
                  <a:lnTo>
                    <a:pt x="1204" y="1196"/>
                  </a:lnTo>
                  <a:lnTo>
                    <a:pt x="1187" y="1192"/>
                  </a:lnTo>
                  <a:lnTo>
                    <a:pt x="1172" y="1187"/>
                  </a:lnTo>
                  <a:lnTo>
                    <a:pt x="1157" y="1180"/>
                  </a:lnTo>
                  <a:lnTo>
                    <a:pt x="1145" y="1171"/>
                  </a:lnTo>
                  <a:lnTo>
                    <a:pt x="1171" y="1156"/>
                  </a:lnTo>
                  <a:lnTo>
                    <a:pt x="1196" y="1140"/>
                  </a:lnTo>
                  <a:lnTo>
                    <a:pt x="1222" y="1123"/>
                  </a:lnTo>
                  <a:lnTo>
                    <a:pt x="1247" y="1106"/>
                  </a:lnTo>
                  <a:lnTo>
                    <a:pt x="1272" y="1088"/>
                  </a:lnTo>
                  <a:lnTo>
                    <a:pt x="1296" y="1069"/>
                  </a:lnTo>
                  <a:lnTo>
                    <a:pt x="1320" y="1050"/>
                  </a:lnTo>
                  <a:lnTo>
                    <a:pt x="1344" y="1030"/>
                  </a:lnTo>
                  <a:lnTo>
                    <a:pt x="1366" y="1010"/>
                  </a:lnTo>
                  <a:lnTo>
                    <a:pt x="1388" y="990"/>
                  </a:lnTo>
                  <a:lnTo>
                    <a:pt x="1410" y="970"/>
                  </a:lnTo>
                  <a:lnTo>
                    <a:pt x="1430" y="949"/>
                  </a:lnTo>
                  <a:lnTo>
                    <a:pt x="1450" y="928"/>
                  </a:lnTo>
                  <a:lnTo>
                    <a:pt x="1469" y="907"/>
                  </a:lnTo>
                  <a:lnTo>
                    <a:pt x="1486" y="886"/>
                  </a:lnTo>
                  <a:lnTo>
                    <a:pt x="1502" y="864"/>
                  </a:lnTo>
                  <a:lnTo>
                    <a:pt x="1518" y="843"/>
                  </a:lnTo>
                  <a:lnTo>
                    <a:pt x="1532" y="822"/>
                  </a:lnTo>
                  <a:lnTo>
                    <a:pt x="1544" y="801"/>
                  </a:lnTo>
                  <a:lnTo>
                    <a:pt x="1555" y="779"/>
                  </a:lnTo>
                  <a:lnTo>
                    <a:pt x="1565" y="758"/>
                  </a:lnTo>
                  <a:lnTo>
                    <a:pt x="1573" y="737"/>
                  </a:lnTo>
                  <a:lnTo>
                    <a:pt x="1580" y="717"/>
                  </a:lnTo>
                  <a:lnTo>
                    <a:pt x="1584" y="697"/>
                  </a:lnTo>
                  <a:lnTo>
                    <a:pt x="1588" y="677"/>
                  </a:lnTo>
                  <a:lnTo>
                    <a:pt x="1589" y="659"/>
                  </a:lnTo>
                  <a:lnTo>
                    <a:pt x="1589" y="640"/>
                  </a:lnTo>
                  <a:lnTo>
                    <a:pt x="1585" y="622"/>
                  </a:lnTo>
                  <a:lnTo>
                    <a:pt x="1581" y="604"/>
                  </a:lnTo>
                  <a:lnTo>
                    <a:pt x="1573" y="588"/>
                  </a:lnTo>
                  <a:lnTo>
                    <a:pt x="1564" y="572"/>
                  </a:lnTo>
                  <a:lnTo>
                    <a:pt x="1553" y="557"/>
                  </a:lnTo>
                  <a:lnTo>
                    <a:pt x="1538" y="541"/>
                  </a:lnTo>
                  <a:lnTo>
                    <a:pt x="1520" y="529"/>
                  </a:lnTo>
                  <a:lnTo>
                    <a:pt x="1501" y="520"/>
                  </a:lnTo>
                  <a:lnTo>
                    <a:pt x="1480" y="514"/>
                  </a:lnTo>
                  <a:lnTo>
                    <a:pt x="1458" y="512"/>
                  </a:lnTo>
                  <a:lnTo>
                    <a:pt x="1435" y="512"/>
                  </a:lnTo>
                  <a:lnTo>
                    <a:pt x="1410" y="514"/>
                  </a:lnTo>
                  <a:lnTo>
                    <a:pt x="1385" y="520"/>
                  </a:lnTo>
                  <a:lnTo>
                    <a:pt x="1359" y="528"/>
                  </a:lnTo>
                  <a:lnTo>
                    <a:pt x="1333" y="539"/>
                  </a:lnTo>
                  <a:lnTo>
                    <a:pt x="1305" y="551"/>
                  </a:lnTo>
                  <a:lnTo>
                    <a:pt x="1278" y="565"/>
                  </a:lnTo>
                  <a:lnTo>
                    <a:pt x="1250" y="582"/>
                  </a:lnTo>
                  <a:lnTo>
                    <a:pt x="1224" y="601"/>
                  </a:lnTo>
                  <a:lnTo>
                    <a:pt x="1197" y="622"/>
                  </a:lnTo>
                  <a:lnTo>
                    <a:pt x="1172" y="644"/>
                  </a:lnTo>
                  <a:lnTo>
                    <a:pt x="1146" y="667"/>
                  </a:lnTo>
                  <a:lnTo>
                    <a:pt x="1122" y="693"/>
                  </a:lnTo>
                  <a:lnTo>
                    <a:pt x="1098" y="720"/>
                  </a:lnTo>
                  <a:lnTo>
                    <a:pt x="1076" y="747"/>
                  </a:lnTo>
                  <a:lnTo>
                    <a:pt x="1056" y="777"/>
                  </a:lnTo>
                  <a:lnTo>
                    <a:pt x="1037" y="807"/>
                  </a:lnTo>
                  <a:lnTo>
                    <a:pt x="1020" y="838"/>
                  </a:lnTo>
                  <a:lnTo>
                    <a:pt x="1005" y="870"/>
                  </a:lnTo>
                  <a:lnTo>
                    <a:pt x="992" y="903"/>
                  </a:lnTo>
                  <a:lnTo>
                    <a:pt x="982" y="936"/>
                  </a:lnTo>
                  <a:lnTo>
                    <a:pt x="974" y="970"/>
                  </a:lnTo>
                  <a:lnTo>
                    <a:pt x="970" y="1005"/>
                  </a:lnTo>
                  <a:lnTo>
                    <a:pt x="968" y="1039"/>
                  </a:lnTo>
                  <a:lnTo>
                    <a:pt x="969" y="1073"/>
                  </a:lnTo>
                  <a:lnTo>
                    <a:pt x="973" y="1108"/>
                  </a:lnTo>
                  <a:lnTo>
                    <a:pt x="981" y="1142"/>
                  </a:lnTo>
                  <a:lnTo>
                    <a:pt x="959" y="1149"/>
                  </a:lnTo>
                  <a:lnTo>
                    <a:pt x="938" y="1153"/>
                  </a:lnTo>
                  <a:lnTo>
                    <a:pt x="918" y="1156"/>
                  </a:lnTo>
                  <a:lnTo>
                    <a:pt x="899" y="1156"/>
                  </a:lnTo>
                  <a:lnTo>
                    <a:pt x="889" y="1156"/>
                  </a:lnTo>
                  <a:lnTo>
                    <a:pt x="880" y="1154"/>
                  </a:lnTo>
                  <a:lnTo>
                    <a:pt x="871" y="1152"/>
                  </a:lnTo>
                  <a:lnTo>
                    <a:pt x="863" y="1150"/>
                  </a:lnTo>
                  <a:lnTo>
                    <a:pt x="856" y="1147"/>
                  </a:lnTo>
                  <a:lnTo>
                    <a:pt x="848" y="1143"/>
                  </a:lnTo>
                  <a:lnTo>
                    <a:pt x="840" y="1139"/>
                  </a:lnTo>
                  <a:lnTo>
                    <a:pt x="833" y="1133"/>
                  </a:lnTo>
                  <a:lnTo>
                    <a:pt x="822" y="1122"/>
                  </a:lnTo>
                  <a:lnTo>
                    <a:pt x="815" y="1107"/>
                  </a:lnTo>
                  <a:lnTo>
                    <a:pt x="809" y="1089"/>
                  </a:lnTo>
                  <a:lnTo>
                    <a:pt x="805" y="1067"/>
                  </a:lnTo>
                  <a:lnTo>
                    <a:pt x="802" y="1041"/>
                  </a:lnTo>
                  <a:lnTo>
                    <a:pt x="802" y="1014"/>
                  </a:lnTo>
                  <a:lnTo>
                    <a:pt x="803" y="983"/>
                  </a:lnTo>
                  <a:lnTo>
                    <a:pt x="807" y="950"/>
                  </a:lnTo>
                  <a:lnTo>
                    <a:pt x="811" y="915"/>
                  </a:lnTo>
                  <a:lnTo>
                    <a:pt x="817" y="878"/>
                  </a:lnTo>
                  <a:lnTo>
                    <a:pt x="823" y="839"/>
                  </a:lnTo>
                  <a:lnTo>
                    <a:pt x="831" y="799"/>
                  </a:lnTo>
                  <a:lnTo>
                    <a:pt x="850" y="716"/>
                  </a:lnTo>
                  <a:lnTo>
                    <a:pt x="871" y="631"/>
                  </a:lnTo>
                  <a:lnTo>
                    <a:pt x="894" y="544"/>
                  </a:lnTo>
                  <a:lnTo>
                    <a:pt x="918" y="459"/>
                  </a:lnTo>
                  <a:lnTo>
                    <a:pt x="941" y="378"/>
                  </a:lnTo>
                  <a:lnTo>
                    <a:pt x="963" y="301"/>
                  </a:lnTo>
                  <a:lnTo>
                    <a:pt x="982" y="233"/>
                  </a:lnTo>
                  <a:lnTo>
                    <a:pt x="999" y="173"/>
                  </a:lnTo>
                  <a:lnTo>
                    <a:pt x="1005" y="147"/>
                  </a:lnTo>
                  <a:lnTo>
                    <a:pt x="1011" y="124"/>
                  </a:lnTo>
                  <a:lnTo>
                    <a:pt x="1015" y="105"/>
                  </a:lnTo>
                  <a:lnTo>
                    <a:pt x="1018" y="89"/>
                  </a:lnTo>
                  <a:lnTo>
                    <a:pt x="1019" y="76"/>
                  </a:lnTo>
                  <a:lnTo>
                    <a:pt x="1019" y="64"/>
                  </a:lnTo>
                  <a:lnTo>
                    <a:pt x="1019" y="54"/>
                  </a:lnTo>
                  <a:lnTo>
                    <a:pt x="1016" y="44"/>
                  </a:lnTo>
                  <a:lnTo>
                    <a:pt x="1014" y="36"/>
                  </a:lnTo>
                  <a:lnTo>
                    <a:pt x="1012" y="28"/>
                  </a:lnTo>
                  <a:lnTo>
                    <a:pt x="1008" y="22"/>
                  </a:lnTo>
                  <a:lnTo>
                    <a:pt x="1004" y="16"/>
                  </a:lnTo>
                  <a:lnTo>
                    <a:pt x="999" y="11"/>
                  </a:lnTo>
                  <a:lnTo>
                    <a:pt x="993" y="7"/>
                  </a:lnTo>
                  <a:lnTo>
                    <a:pt x="988" y="4"/>
                  </a:lnTo>
                  <a:lnTo>
                    <a:pt x="982" y="2"/>
                  </a:lnTo>
                  <a:lnTo>
                    <a:pt x="975" y="1"/>
                  </a:lnTo>
                  <a:lnTo>
                    <a:pt x="969" y="0"/>
                  </a:lnTo>
                  <a:lnTo>
                    <a:pt x="962" y="0"/>
                  </a:lnTo>
                  <a:lnTo>
                    <a:pt x="954" y="1"/>
                  </a:lnTo>
                  <a:lnTo>
                    <a:pt x="948" y="2"/>
                  </a:lnTo>
                  <a:lnTo>
                    <a:pt x="940" y="4"/>
                  </a:lnTo>
                  <a:lnTo>
                    <a:pt x="933" y="6"/>
                  </a:lnTo>
                  <a:lnTo>
                    <a:pt x="925" y="10"/>
                  </a:lnTo>
                  <a:lnTo>
                    <a:pt x="912" y="18"/>
                  </a:lnTo>
                  <a:lnTo>
                    <a:pt x="899" y="28"/>
                  </a:lnTo>
                  <a:lnTo>
                    <a:pt x="893" y="34"/>
                  </a:lnTo>
                  <a:lnTo>
                    <a:pt x="888" y="40"/>
                  </a:lnTo>
                  <a:lnTo>
                    <a:pt x="882" y="46"/>
                  </a:lnTo>
                  <a:lnTo>
                    <a:pt x="879" y="53"/>
                  </a:lnTo>
                  <a:lnTo>
                    <a:pt x="874" y="61"/>
                  </a:lnTo>
                  <a:lnTo>
                    <a:pt x="871" y="67"/>
                  </a:lnTo>
                  <a:lnTo>
                    <a:pt x="869" y="75"/>
                  </a:lnTo>
                  <a:lnTo>
                    <a:pt x="868" y="83"/>
                  </a:lnTo>
                  <a:lnTo>
                    <a:pt x="862" y="112"/>
                  </a:lnTo>
                  <a:lnTo>
                    <a:pt x="852" y="158"/>
                  </a:lnTo>
                  <a:lnTo>
                    <a:pt x="840" y="218"/>
                  </a:lnTo>
                  <a:lnTo>
                    <a:pt x="823" y="288"/>
                  </a:lnTo>
                  <a:lnTo>
                    <a:pt x="805" y="366"/>
                  </a:lnTo>
                  <a:lnTo>
                    <a:pt x="785" y="448"/>
                  </a:lnTo>
                  <a:lnTo>
                    <a:pt x="762" y="531"/>
                  </a:lnTo>
                  <a:lnTo>
                    <a:pt x="740" y="611"/>
                  </a:lnTo>
                  <a:lnTo>
                    <a:pt x="732" y="645"/>
                  </a:lnTo>
                  <a:lnTo>
                    <a:pt x="731" y="639"/>
                  </a:lnTo>
                  <a:lnTo>
                    <a:pt x="729" y="630"/>
                  </a:lnTo>
                  <a:lnTo>
                    <a:pt x="726" y="622"/>
                  </a:lnTo>
                  <a:lnTo>
                    <a:pt x="721" y="612"/>
                  </a:lnTo>
                  <a:lnTo>
                    <a:pt x="716" y="603"/>
                  </a:lnTo>
                  <a:lnTo>
                    <a:pt x="709" y="593"/>
                  </a:lnTo>
                  <a:lnTo>
                    <a:pt x="701" y="584"/>
                  </a:lnTo>
                  <a:lnTo>
                    <a:pt x="694" y="574"/>
                  </a:lnTo>
                  <a:lnTo>
                    <a:pt x="684" y="566"/>
                  </a:lnTo>
                  <a:lnTo>
                    <a:pt x="673" y="558"/>
                  </a:lnTo>
                  <a:lnTo>
                    <a:pt x="660" y="551"/>
                  </a:lnTo>
                  <a:lnTo>
                    <a:pt x="647" y="544"/>
                  </a:lnTo>
                  <a:lnTo>
                    <a:pt x="633" y="539"/>
                  </a:lnTo>
                  <a:lnTo>
                    <a:pt x="617" y="535"/>
                  </a:lnTo>
                  <a:lnTo>
                    <a:pt x="600" y="532"/>
                  </a:lnTo>
                  <a:lnTo>
                    <a:pt x="583" y="532"/>
                  </a:lnTo>
                  <a:lnTo>
                    <a:pt x="544" y="534"/>
                  </a:lnTo>
                  <a:lnTo>
                    <a:pt x="505" y="541"/>
                  </a:lnTo>
                  <a:lnTo>
                    <a:pt x="467" y="551"/>
                  </a:lnTo>
                  <a:lnTo>
                    <a:pt x="430" y="566"/>
                  </a:lnTo>
                  <a:lnTo>
                    <a:pt x="393" y="584"/>
                  </a:lnTo>
                  <a:lnTo>
                    <a:pt x="356" y="606"/>
                  </a:lnTo>
                  <a:lnTo>
                    <a:pt x="321" y="631"/>
                  </a:lnTo>
                  <a:lnTo>
                    <a:pt x="287" y="657"/>
                  </a:lnTo>
                  <a:lnTo>
                    <a:pt x="253" y="687"/>
                  </a:lnTo>
                  <a:lnTo>
                    <a:pt x="221" y="718"/>
                  </a:lnTo>
                  <a:lnTo>
                    <a:pt x="191" y="752"/>
                  </a:lnTo>
                  <a:lnTo>
                    <a:pt x="162" y="786"/>
                  </a:lnTo>
                  <a:lnTo>
                    <a:pt x="136" y="823"/>
                  </a:lnTo>
                  <a:lnTo>
                    <a:pt x="111" y="859"/>
                  </a:lnTo>
                  <a:lnTo>
                    <a:pt x="88" y="897"/>
                  </a:lnTo>
                  <a:lnTo>
                    <a:pt x="68" y="935"/>
                  </a:lnTo>
                  <a:lnTo>
                    <a:pt x="50" y="973"/>
                  </a:lnTo>
                  <a:lnTo>
                    <a:pt x="35" y="1009"/>
                  </a:lnTo>
                  <a:lnTo>
                    <a:pt x="21" y="1047"/>
                  </a:lnTo>
                  <a:lnTo>
                    <a:pt x="11" y="1082"/>
                  </a:lnTo>
                  <a:lnTo>
                    <a:pt x="5" y="1117"/>
                  </a:lnTo>
                  <a:lnTo>
                    <a:pt x="1" y="1150"/>
                  </a:lnTo>
                  <a:lnTo>
                    <a:pt x="0" y="1182"/>
                  </a:lnTo>
                  <a:lnTo>
                    <a:pt x="4" y="1211"/>
                  </a:lnTo>
                  <a:lnTo>
                    <a:pt x="10" y="1239"/>
                  </a:lnTo>
                  <a:lnTo>
                    <a:pt x="20" y="1263"/>
                  </a:lnTo>
                  <a:lnTo>
                    <a:pt x="35" y="1284"/>
                  </a:lnTo>
                  <a:lnTo>
                    <a:pt x="52" y="1303"/>
                  </a:lnTo>
                  <a:lnTo>
                    <a:pt x="76" y="1318"/>
                  </a:lnTo>
                  <a:lnTo>
                    <a:pt x="102" y="1329"/>
                  </a:lnTo>
                  <a:lnTo>
                    <a:pt x="133" y="1335"/>
                  </a:lnTo>
                  <a:lnTo>
                    <a:pt x="169" y="1338"/>
                  </a:lnTo>
                  <a:lnTo>
                    <a:pt x="186" y="1336"/>
                  </a:lnTo>
                  <a:lnTo>
                    <a:pt x="203" y="1334"/>
                  </a:lnTo>
                  <a:lnTo>
                    <a:pt x="220" y="1331"/>
                  </a:lnTo>
                  <a:lnTo>
                    <a:pt x="238" y="1326"/>
                  </a:lnTo>
                  <a:lnTo>
                    <a:pt x="254" y="1321"/>
                  </a:lnTo>
                  <a:lnTo>
                    <a:pt x="272" y="1314"/>
                  </a:lnTo>
                  <a:lnTo>
                    <a:pt x="290" y="1305"/>
                  </a:lnTo>
                  <a:lnTo>
                    <a:pt x="306" y="1296"/>
                  </a:lnTo>
                  <a:lnTo>
                    <a:pt x="324" y="1286"/>
                  </a:lnTo>
                  <a:lnTo>
                    <a:pt x="342" y="1275"/>
                  </a:lnTo>
                  <a:lnTo>
                    <a:pt x="359" y="1264"/>
                  </a:lnTo>
                  <a:lnTo>
                    <a:pt x="376" y="1252"/>
                  </a:lnTo>
                  <a:lnTo>
                    <a:pt x="411" y="1225"/>
                  </a:lnTo>
                  <a:lnTo>
                    <a:pt x="444" y="1197"/>
                  </a:lnTo>
                  <a:lnTo>
                    <a:pt x="477" y="1167"/>
                  </a:lnTo>
                  <a:lnTo>
                    <a:pt x="509" y="1135"/>
                  </a:lnTo>
                  <a:lnTo>
                    <a:pt x="539" y="1102"/>
                  </a:lnTo>
                  <a:lnTo>
                    <a:pt x="569" y="1071"/>
                  </a:lnTo>
                  <a:lnTo>
                    <a:pt x="623" y="1009"/>
                  </a:lnTo>
                  <a:lnTo>
                    <a:pt x="668" y="953"/>
                  </a:lnTo>
                  <a:lnTo>
                    <a:pt x="665" y="984"/>
                  </a:lnTo>
                  <a:lnTo>
                    <a:pt x="661" y="1021"/>
                  </a:lnTo>
                  <a:lnTo>
                    <a:pt x="660" y="1042"/>
                  </a:lnTo>
                  <a:lnTo>
                    <a:pt x="660" y="1064"/>
                  </a:lnTo>
                  <a:lnTo>
                    <a:pt x="661" y="1087"/>
                  </a:lnTo>
                  <a:lnTo>
                    <a:pt x="664" y="1109"/>
                  </a:lnTo>
                  <a:lnTo>
                    <a:pt x="667" y="1132"/>
                  </a:lnTo>
                  <a:lnTo>
                    <a:pt x="673" y="1154"/>
                  </a:lnTo>
                  <a:lnTo>
                    <a:pt x="676" y="1164"/>
                  </a:lnTo>
                  <a:lnTo>
                    <a:pt x="679" y="1176"/>
                  </a:lnTo>
                  <a:lnTo>
                    <a:pt x="684" y="1186"/>
                  </a:lnTo>
                  <a:lnTo>
                    <a:pt x="689" y="1196"/>
                  </a:lnTo>
                  <a:lnTo>
                    <a:pt x="695" y="1206"/>
                  </a:lnTo>
                  <a:lnTo>
                    <a:pt x="701" y="1214"/>
                  </a:lnTo>
                  <a:lnTo>
                    <a:pt x="708" y="1223"/>
                  </a:lnTo>
                  <a:lnTo>
                    <a:pt x="716" y="1232"/>
                  </a:lnTo>
                  <a:lnTo>
                    <a:pt x="725" y="1240"/>
                  </a:lnTo>
                  <a:lnTo>
                    <a:pt x="735" y="1248"/>
                  </a:lnTo>
                  <a:lnTo>
                    <a:pt x="745" y="1254"/>
                  </a:lnTo>
                  <a:lnTo>
                    <a:pt x="756" y="1260"/>
                  </a:lnTo>
                  <a:lnTo>
                    <a:pt x="768" y="1265"/>
                  </a:lnTo>
                  <a:lnTo>
                    <a:pt x="781" y="1270"/>
                  </a:lnTo>
                  <a:lnTo>
                    <a:pt x="795" y="1273"/>
                  </a:lnTo>
                  <a:lnTo>
                    <a:pt x="809" y="1275"/>
                  </a:lnTo>
                  <a:lnTo>
                    <a:pt x="825" y="1277"/>
                  </a:lnTo>
                  <a:lnTo>
                    <a:pt x="840" y="1277"/>
                  </a:lnTo>
                  <a:lnTo>
                    <a:pt x="857" y="1277"/>
                  </a:lnTo>
                  <a:lnTo>
                    <a:pt x="873" y="1274"/>
                  </a:lnTo>
                  <a:lnTo>
                    <a:pt x="891" y="1272"/>
                  </a:lnTo>
                  <a:lnTo>
                    <a:pt x="909" y="1269"/>
                  </a:lnTo>
                  <a:lnTo>
                    <a:pt x="927" y="1264"/>
                  </a:lnTo>
                  <a:lnTo>
                    <a:pt x="945" y="1259"/>
                  </a:lnTo>
                  <a:lnTo>
                    <a:pt x="964" y="1253"/>
                  </a:lnTo>
                  <a:lnTo>
                    <a:pt x="984" y="1247"/>
                  </a:lnTo>
                  <a:lnTo>
                    <a:pt x="1004" y="1240"/>
                  </a:lnTo>
                  <a:lnTo>
                    <a:pt x="1024" y="1231"/>
                  </a:lnTo>
                  <a:lnTo>
                    <a:pt x="1036" y="1245"/>
                  </a:lnTo>
                  <a:lnTo>
                    <a:pt x="1049" y="1258"/>
                  </a:lnTo>
                  <a:lnTo>
                    <a:pt x="1063" y="1269"/>
                  </a:lnTo>
                  <a:lnTo>
                    <a:pt x="1077" y="1278"/>
                  </a:lnTo>
                  <a:lnTo>
                    <a:pt x="1093" y="1286"/>
                  </a:lnTo>
                  <a:lnTo>
                    <a:pt x="1110" y="1293"/>
                  </a:lnTo>
                  <a:lnTo>
                    <a:pt x="1127" y="1299"/>
                  </a:lnTo>
                  <a:lnTo>
                    <a:pt x="1146" y="1303"/>
                  </a:lnTo>
                  <a:lnTo>
                    <a:pt x="1165" y="1306"/>
                  </a:lnTo>
                  <a:lnTo>
                    <a:pt x="1185" y="1308"/>
                  </a:lnTo>
                  <a:lnTo>
                    <a:pt x="1205" y="1308"/>
                  </a:lnTo>
                  <a:lnTo>
                    <a:pt x="1227" y="1306"/>
                  </a:lnTo>
                  <a:lnTo>
                    <a:pt x="1248" y="1304"/>
                  </a:lnTo>
                  <a:lnTo>
                    <a:pt x="1270" y="1300"/>
                  </a:lnTo>
                  <a:lnTo>
                    <a:pt x="1294" y="1294"/>
                  </a:lnTo>
                  <a:lnTo>
                    <a:pt x="1317" y="1288"/>
                  </a:lnTo>
                  <a:lnTo>
                    <a:pt x="1341" y="1280"/>
                  </a:lnTo>
                  <a:lnTo>
                    <a:pt x="1366" y="1270"/>
                  </a:lnTo>
                  <a:lnTo>
                    <a:pt x="1391" y="1259"/>
                  </a:lnTo>
                  <a:lnTo>
                    <a:pt x="1416" y="1247"/>
                  </a:lnTo>
                  <a:lnTo>
                    <a:pt x="1441" y="1232"/>
                  </a:lnTo>
                  <a:lnTo>
                    <a:pt x="1468" y="1218"/>
                  </a:lnTo>
                  <a:lnTo>
                    <a:pt x="1493" y="1201"/>
                  </a:lnTo>
                  <a:lnTo>
                    <a:pt x="1520" y="1182"/>
                  </a:lnTo>
                  <a:lnTo>
                    <a:pt x="1547" y="1162"/>
                  </a:lnTo>
                  <a:lnTo>
                    <a:pt x="1573" y="1141"/>
                  </a:lnTo>
                  <a:lnTo>
                    <a:pt x="1601" y="1119"/>
                  </a:lnTo>
                  <a:lnTo>
                    <a:pt x="1628" y="1095"/>
                  </a:lnTo>
                  <a:lnTo>
                    <a:pt x="1654" y="1069"/>
                  </a:lnTo>
                  <a:lnTo>
                    <a:pt x="1682" y="1042"/>
                  </a:lnTo>
                  <a:lnTo>
                    <a:pt x="1709" y="1014"/>
                  </a:lnTo>
                  <a:lnTo>
                    <a:pt x="1735" y="984"/>
                  </a:lnTo>
                  <a:lnTo>
                    <a:pt x="1732" y="1002"/>
                  </a:lnTo>
                  <a:lnTo>
                    <a:pt x="1727" y="1040"/>
                  </a:lnTo>
                  <a:lnTo>
                    <a:pt x="1724" y="1065"/>
                  </a:lnTo>
                  <a:lnTo>
                    <a:pt x="1722" y="1091"/>
                  </a:lnTo>
                  <a:lnTo>
                    <a:pt x="1721" y="1118"/>
                  </a:lnTo>
                  <a:lnTo>
                    <a:pt x="1721" y="1147"/>
                  </a:lnTo>
                  <a:lnTo>
                    <a:pt x="1722" y="1174"/>
                  </a:lnTo>
                  <a:lnTo>
                    <a:pt x="1725" y="1201"/>
                  </a:lnTo>
                  <a:lnTo>
                    <a:pt x="1727" y="1214"/>
                  </a:lnTo>
                  <a:lnTo>
                    <a:pt x="1731" y="1227"/>
                  </a:lnTo>
                  <a:lnTo>
                    <a:pt x="1734" y="1239"/>
                  </a:lnTo>
                  <a:lnTo>
                    <a:pt x="1739" y="1249"/>
                  </a:lnTo>
                  <a:lnTo>
                    <a:pt x="1743" y="1259"/>
                  </a:lnTo>
                  <a:lnTo>
                    <a:pt x="1749" y="1268"/>
                  </a:lnTo>
                  <a:lnTo>
                    <a:pt x="1755" y="1275"/>
                  </a:lnTo>
                  <a:lnTo>
                    <a:pt x="1762" y="1282"/>
                  </a:lnTo>
                  <a:lnTo>
                    <a:pt x="1771" y="1288"/>
                  </a:lnTo>
                  <a:lnTo>
                    <a:pt x="1780" y="1292"/>
                  </a:lnTo>
                  <a:lnTo>
                    <a:pt x="1790" y="1294"/>
                  </a:lnTo>
                  <a:lnTo>
                    <a:pt x="1800" y="1295"/>
                  </a:lnTo>
                  <a:lnTo>
                    <a:pt x="1815" y="1294"/>
                  </a:lnTo>
                  <a:lnTo>
                    <a:pt x="1829" y="1290"/>
                  </a:lnTo>
                  <a:lnTo>
                    <a:pt x="1845" y="1284"/>
                  </a:lnTo>
                  <a:lnTo>
                    <a:pt x="1859" y="1277"/>
                  </a:lnTo>
                  <a:lnTo>
                    <a:pt x="1875" y="1267"/>
                  </a:lnTo>
                  <a:lnTo>
                    <a:pt x="1890" y="1255"/>
                  </a:lnTo>
                  <a:lnTo>
                    <a:pt x="1906" y="1242"/>
                  </a:lnTo>
                  <a:lnTo>
                    <a:pt x="1920" y="1228"/>
                  </a:lnTo>
                  <a:lnTo>
                    <a:pt x="1936" y="1212"/>
                  </a:lnTo>
                  <a:lnTo>
                    <a:pt x="1952" y="1196"/>
                  </a:lnTo>
                  <a:lnTo>
                    <a:pt x="1967" y="1178"/>
                  </a:lnTo>
                  <a:lnTo>
                    <a:pt x="1981" y="1160"/>
                  </a:lnTo>
                  <a:lnTo>
                    <a:pt x="2011" y="1121"/>
                  </a:lnTo>
                  <a:lnTo>
                    <a:pt x="2040" y="1081"/>
                  </a:lnTo>
                  <a:lnTo>
                    <a:pt x="2097" y="1002"/>
                  </a:lnTo>
                  <a:lnTo>
                    <a:pt x="2148" y="935"/>
                  </a:lnTo>
                  <a:lnTo>
                    <a:pt x="2159" y="920"/>
                  </a:lnTo>
                  <a:lnTo>
                    <a:pt x="2171" y="907"/>
                  </a:lnTo>
                  <a:lnTo>
                    <a:pt x="2182" y="896"/>
                  </a:lnTo>
                  <a:lnTo>
                    <a:pt x="2192" y="886"/>
                  </a:lnTo>
                  <a:lnTo>
                    <a:pt x="2202" y="878"/>
                  </a:lnTo>
                  <a:lnTo>
                    <a:pt x="2212" y="873"/>
                  </a:lnTo>
                  <a:lnTo>
                    <a:pt x="2221" y="869"/>
                  </a:lnTo>
                  <a:lnTo>
                    <a:pt x="2229" y="868"/>
                  </a:lnTo>
                  <a:lnTo>
                    <a:pt x="2233" y="869"/>
                  </a:lnTo>
                  <a:lnTo>
                    <a:pt x="2238" y="873"/>
                  </a:lnTo>
                  <a:lnTo>
                    <a:pt x="2241" y="878"/>
                  </a:lnTo>
                  <a:lnTo>
                    <a:pt x="2243" y="885"/>
                  </a:lnTo>
                  <a:lnTo>
                    <a:pt x="2249" y="905"/>
                  </a:lnTo>
                  <a:lnTo>
                    <a:pt x="2254" y="930"/>
                  </a:lnTo>
                  <a:lnTo>
                    <a:pt x="2260" y="960"/>
                  </a:lnTo>
                  <a:lnTo>
                    <a:pt x="2265" y="995"/>
                  </a:lnTo>
                  <a:lnTo>
                    <a:pt x="2273" y="1030"/>
                  </a:lnTo>
                  <a:lnTo>
                    <a:pt x="2282" y="1068"/>
                  </a:lnTo>
                  <a:lnTo>
                    <a:pt x="2288" y="1087"/>
                  </a:lnTo>
                  <a:lnTo>
                    <a:pt x="2293" y="1106"/>
                  </a:lnTo>
                  <a:lnTo>
                    <a:pt x="2300" y="1123"/>
                  </a:lnTo>
                  <a:lnTo>
                    <a:pt x="2308" y="1141"/>
                  </a:lnTo>
                  <a:lnTo>
                    <a:pt x="2315" y="1159"/>
                  </a:lnTo>
                  <a:lnTo>
                    <a:pt x="2325" y="1176"/>
                  </a:lnTo>
                  <a:lnTo>
                    <a:pt x="2335" y="1191"/>
                  </a:lnTo>
                  <a:lnTo>
                    <a:pt x="2346" y="1206"/>
                  </a:lnTo>
                  <a:lnTo>
                    <a:pt x="2359" y="1219"/>
                  </a:lnTo>
                  <a:lnTo>
                    <a:pt x="2372" y="1231"/>
                  </a:lnTo>
                  <a:lnTo>
                    <a:pt x="2386" y="1242"/>
                  </a:lnTo>
                  <a:lnTo>
                    <a:pt x="2402" y="1251"/>
                  </a:lnTo>
                  <a:lnTo>
                    <a:pt x="2418" y="1258"/>
                  </a:lnTo>
                  <a:lnTo>
                    <a:pt x="2437" y="1263"/>
                  </a:lnTo>
                  <a:lnTo>
                    <a:pt x="2457" y="1267"/>
                  </a:lnTo>
                  <a:lnTo>
                    <a:pt x="2478" y="1268"/>
                  </a:lnTo>
                  <a:lnTo>
                    <a:pt x="2495" y="1267"/>
                  </a:lnTo>
                  <a:lnTo>
                    <a:pt x="2514" y="1263"/>
                  </a:lnTo>
                  <a:lnTo>
                    <a:pt x="2524" y="1261"/>
                  </a:lnTo>
                  <a:lnTo>
                    <a:pt x="2534" y="1258"/>
                  </a:lnTo>
                  <a:lnTo>
                    <a:pt x="2544" y="1253"/>
                  </a:lnTo>
                  <a:lnTo>
                    <a:pt x="2555" y="1249"/>
                  </a:lnTo>
                  <a:lnTo>
                    <a:pt x="2565" y="1243"/>
                  </a:lnTo>
                  <a:lnTo>
                    <a:pt x="2576" y="1237"/>
                  </a:lnTo>
                  <a:lnTo>
                    <a:pt x="2587" y="1230"/>
                  </a:lnTo>
                  <a:lnTo>
                    <a:pt x="2598" y="1221"/>
                  </a:lnTo>
                  <a:lnTo>
                    <a:pt x="2608" y="1211"/>
                  </a:lnTo>
                  <a:lnTo>
                    <a:pt x="2619" y="1201"/>
                  </a:lnTo>
                  <a:lnTo>
                    <a:pt x="2629" y="1190"/>
                  </a:lnTo>
                  <a:lnTo>
                    <a:pt x="2639" y="1177"/>
                  </a:lnTo>
                  <a:close/>
                  <a:moveTo>
                    <a:pt x="211" y="1199"/>
                  </a:moveTo>
                  <a:lnTo>
                    <a:pt x="194" y="1197"/>
                  </a:lnTo>
                  <a:lnTo>
                    <a:pt x="181" y="1192"/>
                  </a:lnTo>
                  <a:lnTo>
                    <a:pt x="170" y="1186"/>
                  </a:lnTo>
                  <a:lnTo>
                    <a:pt x="162" y="1176"/>
                  </a:lnTo>
                  <a:lnTo>
                    <a:pt x="156" y="1163"/>
                  </a:lnTo>
                  <a:lnTo>
                    <a:pt x="152" y="1149"/>
                  </a:lnTo>
                  <a:lnTo>
                    <a:pt x="152" y="1133"/>
                  </a:lnTo>
                  <a:lnTo>
                    <a:pt x="153" y="1115"/>
                  </a:lnTo>
                  <a:lnTo>
                    <a:pt x="157" y="1096"/>
                  </a:lnTo>
                  <a:lnTo>
                    <a:pt x="162" y="1075"/>
                  </a:lnTo>
                  <a:lnTo>
                    <a:pt x="169" y="1052"/>
                  </a:lnTo>
                  <a:lnTo>
                    <a:pt x="178" y="1029"/>
                  </a:lnTo>
                  <a:lnTo>
                    <a:pt x="189" y="1005"/>
                  </a:lnTo>
                  <a:lnTo>
                    <a:pt x="201" y="980"/>
                  </a:lnTo>
                  <a:lnTo>
                    <a:pt x="214" y="956"/>
                  </a:lnTo>
                  <a:lnTo>
                    <a:pt x="230" y="930"/>
                  </a:lnTo>
                  <a:lnTo>
                    <a:pt x="245" y="906"/>
                  </a:lnTo>
                  <a:lnTo>
                    <a:pt x="263" y="880"/>
                  </a:lnTo>
                  <a:lnTo>
                    <a:pt x="281" y="856"/>
                  </a:lnTo>
                  <a:lnTo>
                    <a:pt x="300" y="833"/>
                  </a:lnTo>
                  <a:lnTo>
                    <a:pt x="320" y="809"/>
                  </a:lnTo>
                  <a:lnTo>
                    <a:pt x="341" y="787"/>
                  </a:lnTo>
                  <a:lnTo>
                    <a:pt x="362" y="766"/>
                  </a:lnTo>
                  <a:lnTo>
                    <a:pt x="383" y="746"/>
                  </a:lnTo>
                  <a:lnTo>
                    <a:pt x="404" y="728"/>
                  </a:lnTo>
                  <a:lnTo>
                    <a:pt x="426" y="712"/>
                  </a:lnTo>
                  <a:lnTo>
                    <a:pt x="448" y="697"/>
                  </a:lnTo>
                  <a:lnTo>
                    <a:pt x="471" y="685"/>
                  </a:lnTo>
                  <a:lnTo>
                    <a:pt x="493" y="676"/>
                  </a:lnTo>
                  <a:lnTo>
                    <a:pt x="514" y="669"/>
                  </a:lnTo>
                  <a:lnTo>
                    <a:pt x="535" y="664"/>
                  </a:lnTo>
                  <a:lnTo>
                    <a:pt x="556" y="663"/>
                  </a:lnTo>
                  <a:lnTo>
                    <a:pt x="569" y="664"/>
                  </a:lnTo>
                  <a:lnTo>
                    <a:pt x="582" y="666"/>
                  </a:lnTo>
                  <a:lnTo>
                    <a:pt x="594" y="671"/>
                  </a:lnTo>
                  <a:lnTo>
                    <a:pt x="604" y="676"/>
                  </a:lnTo>
                  <a:lnTo>
                    <a:pt x="613" y="683"/>
                  </a:lnTo>
                  <a:lnTo>
                    <a:pt x="622" y="691"/>
                  </a:lnTo>
                  <a:lnTo>
                    <a:pt x="629" y="700"/>
                  </a:lnTo>
                  <a:lnTo>
                    <a:pt x="636" y="708"/>
                  </a:lnTo>
                  <a:lnTo>
                    <a:pt x="641" y="717"/>
                  </a:lnTo>
                  <a:lnTo>
                    <a:pt x="646" y="727"/>
                  </a:lnTo>
                  <a:lnTo>
                    <a:pt x="650" y="736"/>
                  </a:lnTo>
                  <a:lnTo>
                    <a:pt x="654" y="744"/>
                  </a:lnTo>
                  <a:lnTo>
                    <a:pt x="659" y="758"/>
                  </a:lnTo>
                  <a:lnTo>
                    <a:pt x="661" y="768"/>
                  </a:lnTo>
                  <a:lnTo>
                    <a:pt x="626" y="819"/>
                  </a:lnTo>
                  <a:lnTo>
                    <a:pt x="577" y="883"/>
                  </a:lnTo>
                  <a:lnTo>
                    <a:pt x="551" y="918"/>
                  </a:lnTo>
                  <a:lnTo>
                    <a:pt x="522" y="954"/>
                  </a:lnTo>
                  <a:lnTo>
                    <a:pt x="491" y="990"/>
                  </a:lnTo>
                  <a:lnTo>
                    <a:pt x="458" y="1026"/>
                  </a:lnTo>
                  <a:lnTo>
                    <a:pt x="426" y="1060"/>
                  </a:lnTo>
                  <a:lnTo>
                    <a:pt x="394" y="1092"/>
                  </a:lnTo>
                  <a:lnTo>
                    <a:pt x="377" y="1107"/>
                  </a:lnTo>
                  <a:lnTo>
                    <a:pt x="361" y="1121"/>
                  </a:lnTo>
                  <a:lnTo>
                    <a:pt x="345" y="1135"/>
                  </a:lnTo>
                  <a:lnTo>
                    <a:pt x="329" y="1147"/>
                  </a:lnTo>
                  <a:lnTo>
                    <a:pt x="313" y="1159"/>
                  </a:lnTo>
                  <a:lnTo>
                    <a:pt x="298" y="1169"/>
                  </a:lnTo>
                  <a:lnTo>
                    <a:pt x="282" y="1178"/>
                  </a:lnTo>
                  <a:lnTo>
                    <a:pt x="268" y="1184"/>
                  </a:lnTo>
                  <a:lnTo>
                    <a:pt x="252" y="1191"/>
                  </a:lnTo>
                  <a:lnTo>
                    <a:pt x="239" y="1196"/>
                  </a:lnTo>
                  <a:lnTo>
                    <a:pt x="224" y="1198"/>
                  </a:lnTo>
                  <a:lnTo>
                    <a:pt x="211" y="1199"/>
                  </a:lnTo>
                  <a:close/>
                  <a:moveTo>
                    <a:pt x="1463" y="649"/>
                  </a:moveTo>
                  <a:lnTo>
                    <a:pt x="1467" y="656"/>
                  </a:lnTo>
                  <a:lnTo>
                    <a:pt x="1469" y="664"/>
                  </a:lnTo>
                  <a:lnTo>
                    <a:pt x="1469" y="673"/>
                  </a:lnTo>
                  <a:lnTo>
                    <a:pt x="1468" y="683"/>
                  </a:lnTo>
                  <a:lnTo>
                    <a:pt x="1467" y="694"/>
                  </a:lnTo>
                  <a:lnTo>
                    <a:pt x="1463" y="705"/>
                  </a:lnTo>
                  <a:lnTo>
                    <a:pt x="1459" y="717"/>
                  </a:lnTo>
                  <a:lnTo>
                    <a:pt x="1453" y="730"/>
                  </a:lnTo>
                  <a:lnTo>
                    <a:pt x="1447" y="743"/>
                  </a:lnTo>
                  <a:lnTo>
                    <a:pt x="1439" y="756"/>
                  </a:lnTo>
                  <a:lnTo>
                    <a:pt x="1430" y="771"/>
                  </a:lnTo>
                  <a:lnTo>
                    <a:pt x="1421" y="785"/>
                  </a:lnTo>
                  <a:lnTo>
                    <a:pt x="1400" y="814"/>
                  </a:lnTo>
                  <a:lnTo>
                    <a:pt x="1375" y="845"/>
                  </a:lnTo>
                  <a:lnTo>
                    <a:pt x="1348" y="877"/>
                  </a:lnTo>
                  <a:lnTo>
                    <a:pt x="1318" y="908"/>
                  </a:lnTo>
                  <a:lnTo>
                    <a:pt x="1286" y="940"/>
                  </a:lnTo>
                  <a:lnTo>
                    <a:pt x="1253" y="970"/>
                  </a:lnTo>
                  <a:lnTo>
                    <a:pt x="1217" y="1000"/>
                  </a:lnTo>
                  <a:lnTo>
                    <a:pt x="1182" y="1029"/>
                  </a:lnTo>
                  <a:lnTo>
                    <a:pt x="1145" y="1056"/>
                  </a:lnTo>
                  <a:lnTo>
                    <a:pt x="1108" y="1080"/>
                  </a:lnTo>
                  <a:lnTo>
                    <a:pt x="1107" y="1057"/>
                  </a:lnTo>
                  <a:lnTo>
                    <a:pt x="1108" y="1035"/>
                  </a:lnTo>
                  <a:lnTo>
                    <a:pt x="1112" y="1012"/>
                  </a:lnTo>
                  <a:lnTo>
                    <a:pt x="1116" y="989"/>
                  </a:lnTo>
                  <a:lnTo>
                    <a:pt x="1123" y="966"/>
                  </a:lnTo>
                  <a:lnTo>
                    <a:pt x="1130" y="944"/>
                  </a:lnTo>
                  <a:lnTo>
                    <a:pt x="1138" y="922"/>
                  </a:lnTo>
                  <a:lnTo>
                    <a:pt x="1148" y="899"/>
                  </a:lnTo>
                  <a:lnTo>
                    <a:pt x="1159" y="877"/>
                  </a:lnTo>
                  <a:lnTo>
                    <a:pt x="1172" y="855"/>
                  </a:lnTo>
                  <a:lnTo>
                    <a:pt x="1184" y="834"/>
                  </a:lnTo>
                  <a:lnTo>
                    <a:pt x="1198" y="814"/>
                  </a:lnTo>
                  <a:lnTo>
                    <a:pt x="1213" y="794"/>
                  </a:lnTo>
                  <a:lnTo>
                    <a:pt x="1227" y="775"/>
                  </a:lnTo>
                  <a:lnTo>
                    <a:pt x="1243" y="756"/>
                  </a:lnTo>
                  <a:lnTo>
                    <a:pt x="1258" y="740"/>
                  </a:lnTo>
                  <a:lnTo>
                    <a:pt x="1274" y="723"/>
                  </a:lnTo>
                  <a:lnTo>
                    <a:pt x="1289" y="707"/>
                  </a:lnTo>
                  <a:lnTo>
                    <a:pt x="1306" y="693"/>
                  </a:lnTo>
                  <a:lnTo>
                    <a:pt x="1321" y="680"/>
                  </a:lnTo>
                  <a:lnTo>
                    <a:pt x="1337" y="669"/>
                  </a:lnTo>
                  <a:lnTo>
                    <a:pt x="1353" y="659"/>
                  </a:lnTo>
                  <a:lnTo>
                    <a:pt x="1367" y="650"/>
                  </a:lnTo>
                  <a:lnTo>
                    <a:pt x="1381" y="642"/>
                  </a:lnTo>
                  <a:lnTo>
                    <a:pt x="1395" y="636"/>
                  </a:lnTo>
                  <a:lnTo>
                    <a:pt x="1408" y="632"/>
                  </a:lnTo>
                  <a:lnTo>
                    <a:pt x="1420" y="630"/>
                  </a:lnTo>
                  <a:lnTo>
                    <a:pt x="1431" y="630"/>
                  </a:lnTo>
                  <a:lnTo>
                    <a:pt x="1441" y="632"/>
                  </a:lnTo>
                  <a:lnTo>
                    <a:pt x="1450" y="635"/>
                  </a:lnTo>
                  <a:lnTo>
                    <a:pt x="1457" y="641"/>
                  </a:lnTo>
                  <a:lnTo>
                    <a:pt x="1463" y="6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75"/>
            <p:cNvSpPr/>
            <p:nvPr/>
          </p:nvSpPr>
          <p:spPr>
            <a:xfrm>
              <a:off x="2581275" y="3805238"/>
              <a:ext cx="122238" cy="233362"/>
            </a:xfrm>
            <a:custGeom>
              <a:avLst/>
              <a:gdLst/>
              <a:ahLst/>
              <a:cxnLst/>
              <a:rect l="l" t="t" r="r" b="b"/>
              <a:pathLst>
                <a:path w="862" h="1649" extrusionOk="0">
                  <a:moveTo>
                    <a:pt x="785" y="1442"/>
                  </a:moveTo>
                  <a:lnTo>
                    <a:pt x="770" y="1440"/>
                  </a:lnTo>
                  <a:lnTo>
                    <a:pt x="755" y="1440"/>
                  </a:lnTo>
                  <a:lnTo>
                    <a:pt x="737" y="1440"/>
                  </a:lnTo>
                  <a:lnTo>
                    <a:pt x="718" y="1441"/>
                  </a:lnTo>
                  <a:lnTo>
                    <a:pt x="677" y="1446"/>
                  </a:lnTo>
                  <a:lnTo>
                    <a:pt x="633" y="1452"/>
                  </a:lnTo>
                  <a:lnTo>
                    <a:pt x="585" y="1461"/>
                  </a:lnTo>
                  <a:lnTo>
                    <a:pt x="536" y="1471"/>
                  </a:lnTo>
                  <a:lnTo>
                    <a:pt x="487" y="1482"/>
                  </a:lnTo>
                  <a:lnTo>
                    <a:pt x="437" y="1494"/>
                  </a:lnTo>
                  <a:lnTo>
                    <a:pt x="389" y="1504"/>
                  </a:lnTo>
                  <a:lnTo>
                    <a:pt x="342" y="1514"/>
                  </a:lnTo>
                  <a:lnTo>
                    <a:pt x="299" y="1522"/>
                  </a:lnTo>
                  <a:lnTo>
                    <a:pt x="259" y="1528"/>
                  </a:lnTo>
                  <a:lnTo>
                    <a:pt x="241" y="1530"/>
                  </a:lnTo>
                  <a:lnTo>
                    <a:pt x="224" y="1531"/>
                  </a:lnTo>
                  <a:lnTo>
                    <a:pt x="209" y="1531"/>
                  </a:lnTo>
                  <a:lnTo>
                    <a:pt x="194" y="1530"/>
                  </a:lnTo>
                  <a:lnTo>
                    <a:pt x="183" y="1528"/>
                  </a:lnTo>
                  <a:lnTo>
                    <a:pt x="172" y="1524"/>
                  </a:lnTo>
                  <a:lnTo>
                    <a:pt x="164" y="1520"/>
                  </a:lnTo>
                  <a:lnTo>
                    <a:pt x="158" y="1514"/>
                  </a:lnTo>
                  <a:lnTo>
                    <a:pt x="148" y="1499"/>
                  </a:lnTo>
                  <a:lnTo>
                    <a:pt x="140" y="1479"/>
                  </a:lnTo>
                  <a:lnTo>
                    <a:pt x="136" y="1453"/>
                  </a:lnTo>
                  <a:lnTo>
                    <a:pt x="133" y="1423"/>
                  </a:lnTo>
                  <a:lnTo>
                    <a:pt x="132" y="1389"/>
                  </a:lnTo>
                  <a:lnTo>
                    <a:pt x="135" y="1352"/>
                  </a:lnTo>
                  <a:lnTo>
                    <a:pt x="138" y="1311"/>
                  </a:lnTo>
                  <a:lnTo>
                    <a:pt x="142" y="1267"/>
                  </a:lnTo>
                  <a:lnTo>
                    <a:pt x="149" y="1220"/>
                  </a:lnTo>
                  <a:lnTo>
                    <a:pt x="157" y="1172"/>
                  </a:lnTo>
                  <a:lnTo>
                    <a:pt x="167" y="1121"/>
                  </a:lnTo>
                  <a:lnTo>
                    <a:pt x="177" y="1068"/>
                  </a:lnTo>
                  <a:lnTo>
                    <a:pt x="189" y="1014"/>
                  </a:lnTo>
                  <a:lnTo>
                    <a:pt x="201" y="960"/>
                  </a:lnTo>
                  <a:lnTo>
                    <a:pt x="214" y="904"/>
                  </a:lnTo>
                  <a:lnTo>
                    <a:pt x="229" y="849"/>
                  </a:lnTo>
                  <a:lnTo>
                    <a:pt x="258" y="738"/>
                  </a:lnTo>
                  <a:lnTo>
                    <a:pt x="288" y="631"/>
                  </a:lnTo>
                  <a:lnTo>
                    <a:pt x="318" y="530"/>
                  </a:lnTo>
                  <a:lnTo>
                    <a:pt x="346" y="437"/>
                  </a:lnTo>
                  <a:lnTo>
                    <a:pt x="373" y="357"/>
                  </a:lnTo>
                  <a:lnTo>
                    <a:pt x="396" y="291"/>
                  </a:lnTo>
                  <a:lnTo>
                    <a:pt x="406" y="263"/>
                  </a:lnTo>
                  <a:lnTo>
                    <a:pt x="415" y="241"/>
                  </a:lnTo>
                  <a:lnTo>
                    <a:pt x="423" y="224"/>
                  </a:lnTo>
                  <a:lnTo>
                    <a:pt x="428" y="212"/>
                  </a:lnTo>
                  <a:lnTo>
                    <a:pt x="441" y="187"/>
                  </a:lnTo>
                  <a:lnTo>
                    <a:pt x="454" y="160"/>
                  </a:lnTo>
                  <a:lnTo>
                    <a:pt x="460" y="146"/>
                  </a:lnTo>
                  <a:lnTo>
                    <a:pt x="464" y="132"/>
                  </a:lnTo>
                  <a:lnTo>
                    <a:pt x="468" y="118"/>
                  </a:lnTo>
                  <a:lnTo>
                    <a:pt x="473" y="103"/>
                  </a:lnTo>
                  <a:lnTo>
                    <a:pt x="475" y="90"/>
                  </a:lnTo>
                  <a:lnTo>
                    <a:pt x="476" y="77"/>
                  </a:lnTo>
                  <a:lnTo>
                    <a:pt x="476" y="63"/>
                  </a:lnTo>
                  <a:lnTo>
                    <a:pt x="475" y="51"/>
                  </a:lnTo>
                  <a:lnTo>
                    <a:pt x="472" y="40"/>
                  </a:lnTo>
                  <a:lnTo>
                    <a:pt x="466" y="30"/>
                  </a:lnTo>
                  <a:lnTo>
                    <a:pt x="463" y="26"/>
                  </a:lnTo>
                  <a:lnTo>
                    <a:pt x="460" y="21"/>
                  </a:lnTo>
                  <a:lnTo>
                    <a:pt x="455" y="18"/>
                  </a:lnTo>
                  <a:lnTo>
                    <a:pt x="451" y="14"/>
                  </a:lnTo>
                  <a:lnTo>
                    <a:pt x="441" y="9"/>
                  </a:lnTo>
                  <a:lnTo>
                    <a:pt x="431" y="4"/>
                  </a:lnTo>
                  <a:lnTo>
                    <a:pt x="422" y="1"/>
                  </a:lnTo>
                  <a:lnTo>
                    <a:pt x="412" y="0"/>
                  </a:lnTo>
                  <a:lnTo>
                    <a:pt x="403" y="0"/>
                  </a:lnTo>
                  <a:lnTo>
                    <a:pt x="394" y="1"/>
                  </a:lnTo>
                  <a:lnTo>
                    <a:pt x="385" y="3"/>
                  </a:lnTo>
                  <a:lnTo>
                    <a:pt x="377" y="7"/>
                  </a:lnTo>
                  <a:lnTo>
                    <a:pt x="370" y="11"/>
                  </a:lnTo>
                  <a:lnTo>
                    <a:pt x="362" y="16"/>
                  </a:lnTo>
                  <a:lnTo>
                    <a:pt x="355" y="21"/>
                  </a:lnTo>
                  <a:lnTo>
                    <a:pt x="349" y="28"/>
                  </a:lnTo>
                  <a:lnTo>
                    <a:pt x="342" y="36"/>
                  </a:lnTo>
                  <a:lnTo>
                    <a:pt x="336" y="42"/>
                  </a:lnTo>
                  <a:lnTo>
                    <a:pt x="331" y="51"/>
                  </a:lnTo>
                  <a:lnTo>
                    <a:pt x="326" y="59"/>
                  </a:lnTo>
                  <a:lnTo>
                    <a:pt x="319" y="77"/>
                  </a:lnTo>
                  <a:lnTo>
                    <a:pt x="309" y="99"/>
                  </a:lnTo>
                  <a:lnTo>
                    <a:pt x="298" y="128"/>
                  </a:lnTo>
                  <a:lnTo>
                    <a:pt x="284" y="161"/>
                  </a:lnTo>
                  <a:lnTo>
                    <a:pt x="257" y="240"/>
                  </a:lnTo>
                  <a:lnTo>
                    <a:pt x="224" y="335"/>
                  </a:lnTo>
                  <a:lnTo>
                    <a:pt x="191" y="443"/>
                  </a:lnTo>
                  <a:lnTo>
                    <a:pt x="157" y="559"/>
                  </a:lnTo>
                  <a:lnTo>
                    <a:pt x="139" y="620"/>
                  </a:lnTo>
                  <a:lnTo>
                    <a:pt x="122" y="682"/>
                  </a:lnTo>
                  <a:lnTo>
                    <a:pt x="106" y="746"/>
                  </a:lnTo>
                  <a:lnTo>
                    <a:pt x="90" y="809"/>
                  </a:lnTo>
                  <a:lnTo>
                    <a:pt x="75" y="873"/>
                  </a:lnTo>
                  <a:lnTo>
                    <a:pt x="60" y="936"/>
                  </a:lnTo>
                  <a:lnTo>
                    <a:pt x="48" y="1000"/>
                  </a:lnTo>
                  <a:lnTo>
                    <a:pt x="36" y="1061"/>
                  </a:lnTo>
                  <a:lnTo>
                    <a:pt x="26" y="1122"/>
                  </a:lnTo>
                  <a:lnTo>
                    <a:pt x="17" y="1180"/>
                  </a:lnTo>
                  <a:lnTo>
                    <a:pt x="9" y="1237"/>
                  </a:lnTo>
                  <a:lnTo>
                    <a:pt x="5" y="1291"/>
                  </a:lnTo>
                  <a:lnTo>
                    <a:pt x="1" y="1343"/>
                  </a:lnTo>
                  <a:lnTo>
                    <a:pt x="0" y="1391"/>
                  </a:lnTo>
                  <a:lnTo>
                    <a:pt x="3" y="1437"/>
                  </a:lnTo>
                  <a:lnTo>
                    <a:pt x="6" y="1478"/>
                  </a:lnTo>
                  <a:lnTo>
                    <a:pt x="13" y="1513"/>
                  </a:lnTo>
                  <a:lnTo>
                    <a:pt x="23" y="1545"/>
                  </a:lnTo>
                  <a:lnTo>
                    <a:pt x="35" y="1572"/>
                  </a:lnTo>
                  <a:lnTo>
                    <a:pt x="51" y="1593"/>
                  </a:lnTo>
                  <a:lnTo>
                    <a:pt x="66" y="1606"/>
                  </a:lnTo>
                  <a:lnTo>
                    <a:pt x="81" y="1618"/>
                  </a:lnTo>
                  <a:lnTo>
                    <a:pt x="100" y="1628"/>
                  </a:lnTo>
                  <a:lnTo>
                    <a:pt x="119" y="1634"/>
                  </a:lnTo>
                  <a:lnTo>
                    <a:pt x="140" y="1641"/>
                  </a:lnTo>
                  <a:lnTo>
                    <a:pt x="162" y="1644"/>
                  </a:lnTo>
                  <a:lnTo>
                    <a:pt x="187" y="1647"/>
                  </a:lnTo>
                  <a:lnTo>
                    <a:pt x="211" y="1649"/>
                  </a:lnTo>
                  <a:lnTo>
                    <a:pt x="237" y="1649"/>
                  </a:lnTo>
                  <a:lnTo>
                    <a:pt x="263" y="1647"/>
                  </a:lnTo>
                  <a:lnTo>
                    <a:pt x="290" y="1645"/>
                  </a:lnTo>
                  <a:lnTo>
                    <a:pt x="318" y="1643"/>
                  </a:lnTo>
                  <a:lnTo>
                    <a:pt x="374" y="1635"/>
                  </a:lnTo>
                  <a:lnTo>
                    <a:pt x="432" y="1624"/>
                  </a:lnTo>
                  <a:lnTo>
                    <a:pt x="544" y="1601"/>
                  </a:lnTo>
                  <a:lnTo>
                    <a:pt x="646" y="1580"/>
                  </a:lnTo>
                  <a:lnTo>
                    <a:pt x="669" y="1576"/>
                  </a:lnTo>
                  <a:lnTo>
                    <a:pt x="690" y="1572"/>
                  </a:lnTo>
                  <a:lnTo>
                    <a:pt x="711" y="1570"/>
                  </a:lnTo>
                  <a:lnTo>
                    <a:pt x="730" y="1569"/>
                  </a:lnTo>
                  <a:lnTo>
                    <a:pt x="747" y="1568"/>
                  </a:lnTo>
                  <a:lnTo>
                    <a:pt x="762" y="1568"/>
                  </a:lnTo>
                  <a:lnTo>
                    <a:pt x="776" y="1570"/>
                  </a:lnTo>
                  <a:lnTo>
                    <a:pt x="787" y="1573"/>
                  </a:lnTo>
                  <a:lnTo>
                    <a:pt x="796" y="1575"/>
                  </a:lnTo>
                  <a:lnTo>
                    <a:pt x="803" y="1578"/>
                  </a:lnTo>
                  <a:lnTo>
                    <a:pt x="810" y="1578"/>
                  </a:lnTo>
                  <a:lnTo>
                    <a:pt x="818" y="1578"/>
                  </a:lnTo>
                  <a:lnTo>
                    <a:pt x="823" y="1576"/>
                  </a:lnTo>
                  <a:lnTo>
                    <a:pt x="830" y="1575"/>
                  </a:lnTo>
                  <a:lnTo>
                    <a:pt x="836" y="1572"/>
                  </a:lnTo>
                  <a:lnTo>
                    <a:pt x="840" y="1570"/>
                  </a:lnTo>
                  <a:lnTo>
                    <a:pt x="844" y="1565"/>
                  </a:lnTo>
                  <a:lnTo>
                    <a:pt x="849" y="1561"/>
                  </a:lnTo>
                  <a:lnTo>
                    <a:pt x="852" y="1557"/>
                  </a:lnTo>
                  <a:lnTo>
                    <a:pt x="856" y="1551"/>
                  </a:lnTo>
                  <a:lnTo>
                    <a:pt x="858" y="1545"/>
                  </a:lnTo>
                  <a:lnTo>
                    <a:pt x="860" y="1540"/>
                  </a:lnTo>
                  <a:lnTo>
                    <a:pt x="861" y="1534"/>
                  </a:lnTo>
                  <a:lnTo>
                    <a:pt x="861" y="1528"/>
                  </a:lnTo>
                  <a:lnTo>
                    <a:pt x="862" y="1521"/>
                  </a:lnTo>
                  <a:lnTo>
                    <a:pt x="861" y="1514"/>
                  </a:lnTo>
                  <a:lnTo>
                    <a:pt x="860" y="1508"/>
                  </a:lnTo>
                  <a:lnTo>
                    <a:pt x="859" y="1501"/>
                  </a:lnTo>
                  <a:lnTo>
                    <a:pt x="857" y="1494"/>
                  </a:lnTo>
                  <a:lnTo>
                    <a:pt x="853" y="1488"/>
                  </a:lnTo>
                  <a:lnTo>
                    <a:pt x="850" y="1482"/>
                  </a:lnTo>
                  <a:lnTo>
                    <a:pt x="846" y="1476"/>
                  </a:lnTo>
                  <a:lnTo>
                    <a:pt x="840" y="1470"/>
                  </a:lnTo>
                  <a:lnTo>
                    <a:pt x="834" y="1464"/>
                  </a:lnTo>
                  <a:lnTo>
                    <a:pt x="828" y="1460"/>
                  </a:lnTo>
                  <a:lnTo>
                    <a:pt x="821" y="1456"/>
                  </a:lnTo>
                  <a:lnTo>
                    <a:pt x="813" y="1451"/>
                  </a:lnTo>
                  <a:lnTo>
                    <a:pt x="805" y="1448"/>
                  </a:lnTo>
                  <a:lnTo>
                    <a:pt x="795" y="1444"/>
                  </a:lnTo>
                  <a:lnTo>
                    <a:pt x="785" y="14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75"/>
            <p:cNvSpPr/>
            <p:nvPr/>
          </p:nvSpPr>
          <p:spPr>
            <a:xfrm>
              <a:off x="1433513" y="3890963"/>
              <a:ext cx="157162" cy="117475"/>
            </a:xfrm>
            <a:custGeom>
              <a:avLst/>
              <a:gdLst/>
              <a:ahLst/>
              <a:cxnLst/>
              <a:rect l="l" t="t" r="r" b="b"/>
              <a:pathLst>
                <a:path w="1111" h="838" extrusionOk="0">
                  <a:moveTo>
                    <a:pt x="1038" y="699"/>
                  </a:moveTo>
                  <a:lnTo>
                    <a:pt x="1026" y="704"/>
                  </a:lnTo>
                  <a:lnTo>
                    <a:pt x="1015" y="707"/>
                  </a:lnTo>
                  <a:lnTo>
                    <a:pt x="1005" y="707"/>
                  </a:lnTo>
                  <a:lnTo>
                    <a:pt x="996" y="704"/>
                  </a:lnTo>
                  <a:lnTo>
                    <a:pt x="990" y="701"/>
                  </a:lnTo>
                  <a:lnTo>
                    <a:pt x="983" y="696"/>
                  </a:lnTo>
                  <a:lnTo>
                    <a:pt x="979" y="688"/>
                  </a:lnTo>
                  <a:lnTo>
                    <a:pt x="974" y="679"/>
                  </a:lnTo>
                  <a:lnTo>
                    <a:pt x="972" y="669"/>
                  </a:lnTo>
                  <a:lnTo>
                    <a:pt x="970" y="657"/>
                  </a:lnTo>
                  <a:lnTo>
                    <a:pt x="970" y="642"/>
                  </a:lnTo>
                  <a:lnTo>
                    <a:pt x="970" y="628"/>
                  </a:lnTo>
                  <a:lnTo>
                    <a:pt x="970" y="611"/>
                  </a:lnTo>
                  <a:lnTo>
                    <a:pt x="972" y="595"/>
                  </a:lnTo>
                  <a:lnTo>
                    <a:pt x="974" y="576"/>
                  </a:lnTo>
                  <a:lnTo>
                    <a:pt x="977" y="557"/>
                  </a:lnTo>
                  <a:lnTo>
                    <a:pt x="985" y="516"/>
                  </a:lnTo>
                  <a:lnTo>
                    <a:pt x="995" y="471"/>
                  </a:lnTo>
                  <a:lnTo>
                    <a:pt x="1007" y="426"/>
                  </a:lnTo>
                  <a:lnTo>
                    <a:pt x="1020" y="378"/>
                  </a:lnTo>
                  <a:lnTo>
                    <a:pt x="1047" y="283"/>
                  </a:lnTo>
                  <a:lnTo>
                    <a:pt x="1075" y="191"/>
                  </a:lnTo>
                  <a:lnTo>
                    <a:pt x="1078" y="180"/>
                  </a:lnTo>
                  <a:lnTo>
                    <a:pt x="1080" y="170"/>
                  </a:lnTo>
                  <a:lnTo>
                    <a:pt x="1081" y="161"/>
                  </a:lnTo>
                  <a:lnTo>
                    <a:pt x="1082" y="152"/>
                  </a:lnTo>
                  <a:lnTo>
                    <a:pt x="1082" y="143"/>
                  </a:lnTo>
                  <a:lnTo>
                    <a:pt x="1081" y="135"/>
                  </a:lnTo>
                  <a:lnTo>
                    <a:pt x="1080" y="128"/>
                  </a:lnTo>
                  <a:lnTo>
                    <a:pt x="1077" y="121"/>
                  </a:lnTo>
                  <a:lnTo>
                    <a:pt x="1075" y="115"/>
                  </a:lnTo>
                  <a:lnTo>
                    <a:pt x="1072" y="109"/>
                  </a:lnTo>
                  <a:lnTo>
                    <a:pt x="1068" y="104"/>
                  </a:lnTo>
                  <a:lnTo>
                    <a:pt x="1065" y="99"/>
                  </a:lnTo>
                  <a:lnTo>
                    <a:pt x="1061" y="95"/>
                  </a:lnTo>
                  <a:lnTo>
                    <a:pt x="1056" y="91"/>
                  </a:lnTo>
                  <a:lnTo>
                    <a:pt x="1052" y="88"/>
                  </a:lnTo>
                  <a:lnTo>
                    <a:pt x="1046" y="85"/>
                  </a:lnTo>
                  <a:lnTo>
                    <a:pt x="1036" y="81"/>
                  </a:lnTo>
                  <a:lnTo>
                    <a:pt x="1025" y="80"/>
                  </a:lnTo>
                  <a:lnTo>
                    <a:pt x="1013" y="80"/>
                  </a:lnTo>
                  <a:lnTo>
                    <a:pt x="1002" y="82"/>
                  </a:lnTo>
                  <a:lnTo>
                    <a:pt x="992" y="87"/>
                  </a:lnTo>
                  <a:lnTo>
                    <a:pt x="981" y="93"/>
                  </a:lnTo>
                  <a:lnTo>
                    <a:pt x="976" y="98"/>
                  </a:lnTo>
                  <a:lnTo>
                    <a:pt x="972" y="102"/>
                  </a:lnTo>
                  <a:lnTo>
                    <a:pt x="969" y="108"/>
                  </a:lnTo>
                  <a:lnTo>
                    <a:pt x="964" y="113"/>
                  </a:lnTo>
                  <a:lnTo>
                    <a:pt x="921" y="183"/>
                  </a:lnTo>
                  <a:lnTo>
                    <a:pt x="878" y="247"/>
                  </a:lnTo>
                  <a:lnTo>
                    <a:pt x="835" y="307"/>
                  </a:lnTo>
                  <a:lnTo>
                    <a:pt x="794" y="363"/>
                  </a:lnTo>
                  <a:lnTo>
                    <a:pt x="755" y="413"/>
                  </a:lnTo>
                  <a:lnTo>
                    <a:pt x="715" y="458"/>
                  </a:lnTo>
                  <a:lnTo>
                    <a:pt x="676" y="500"/>
                  </a:lnTo>
                  <a:lnTo>
                    <a:pt x="638" y="537"/>
                  </a:lnTo>
                  <a:lnTo>
                    <a:pt x="601" y="570"/>
                  </a:lnTo>
                  <a:lnTo>
                    <a:pt x="566" y="599"/>
                  </a:lnTo>
                  <a:lnTo>
                    <a:pt x="530" y="626"/>
                  </a:lnTo>
                  <a:lnTo>
                    <a:pt x="497" y="647"/>
                  </a:lnTo>
                  <a:lnTo>
                    <a:pt x="465" y="666"/>
                  </a:lnTo>
                  <a:lnTo>
                    <a:pt x="435" y="681"/>
                  </a:lnTo>
                  <a:lnTo>
                    <a:pt x="405" y="693"/>
                  </a:lnTo>
                  <a:lnTo>
                    <a:pt x="376" y="703"/>
                  </a:lnTo>
                  <a:lnTo>
                    <a:pt x="350" y="710"/>
                  </a:lnTo>
                  <a:lnTo>
                    <a:pt x="325" y="713"/>
                  </a:lnTo>
                  <a:lnTo>
                    <a:pt x="301" y="716"/>
                  </a:lnTo>
                  <a:lnTo>
                    <a:pt x="279" y="714"/>
                  </a:lnTo>
                  <a:lnTo>
                    <a:pt x="259" y="712"/>
                  </a:lnTo>
                  <a:lnTo>
                    <a:pt x="240" y="708"/>
                  </a:lnTo>
                  <a:lnTo>
                    <a:pt x="223" y="701"/>
                  </a:lnTo>
                  <a:lnTo>
                    <a:pt x="208" y="693"/>
                  </a:lnTo>
                  <a:lnTo>
                    <a:pt x="194" y="684"/>
                  </a:lnTo>
                  <a:lnTo>
                    <a:pt x="182" y="673"/>
                  </a:lnTo>
                  <a:lnTo>
                    <a:pt x="173" y="661"/>
                  </a:lnTo>
                  <a:lnTo>
                    <a:pt x="166" y="649"/>
                  </a:lnTo>
                  <a:lnTo>
                    <a:pt x="160" y="636"/>
                  </a:lnTo>
                  <a:lnTo>
                    <a:pt x="157" y="621"/>
                  </a:lnTo>
                  <a:lnTo>
                    <a:pt x="156" y="607"/>
                  </a:lnTo>
                  <a:lnTo>
                    <a:pt x="157" y="591"/>
                  </a:lnTo>
                  <a:lnTo>
                    <a:pt x="192" y="574"/>
                  </a:lnTo>
                  <a:lnTo>
                    <a:pt x="228" y="557"/>
                  </a:lnTo>
                  <a:lnTo>
                    <a:pt x="261" y="539"/>
                  </a:lnTo>
                  <a:lnTo>
                    <a:pt x="294" y="520"/>
                  </a:lnTo>
                  <a:lnTo>
                    <a:pt x="325" y="503"/>
                  </a:lnTo>
                  <a:lnTo>
                    <a:pt x="356" y="484"/>
                  </a:lnTo>
                  <a:lnTo>
                    <a:pt x="385" y="465"/>
                  </a:lnTo>
                  <a:lnTo>
                    <a:pt x="414" y="446"/>
                  </a:lnTo>
                  <a:lnTo>
                    <a:pt x="441" y="427"/>
                  </a:lnTo>
                  <a:lnTo>
                    <a:pt x="466" y="408"/>
                  </a:lnTo>
                  <a:lnTo>
                    <a:pt x="491" y="388"/>
                  </a:lnTo>
                  <a:lnTo>
                    <a:pt x="513" y="369"/>
                  </a:lnTo>
                  <a:lnTo>
                    <a:pt x="535" y="351"/>
                  </a:lnTo>
                  <a:lnTo>
                    <a:pt x="555" y="332"/>
                  </a:lnTo>
                  <a:lnTo>
                    <a:pt x="573" y="312"/>
                  </a:lnTo>
                  <a:lnTo>
                    <a:pt x="590" y="293"/>
                  </a:lnTo>
                  <a:lnTo>
                    <a:pt x="606" y="274"/>
                  </a:lnTo>
                  <a:lnTo>
                    <a:pt x="620" y="256"/>
                  </a:lnTo>
                  <a:lnTo>
                    <a:pt x="632" y="237"/>
                  </a:lnTo>
                  <a:lnTo>
                    <a:pt x="642" y="220"/>
                  </a:lnTo>
                  <a:lnTo>
                    <a:pt x="652" y="202"/>
                  </a:lnTo>
                  <a:lnTo>
                    <a:pt x="659" y="184"/>
                  </a:lnTo>
                  <a:lnTo>
                    <a:pt x="665" y="167"/>
                  </a:lnTo>
                  <a:lnTo>
                    <a:pt x="669" y="150"/>
                  </a:lnTo>
                  <a:lnTo>
                    <a:pt x="671" y="134"/>
                  </a:lnTo>
                  <a:lnTo>
                    <a:pt x="671" y="118"/>
                  </a:lnTo>
                  <a:lnTo>
                    <a:pt x="669" y="102"/>
                  </a:lnTo>
                  <a:lnTo>
                    <a:pt x="666" y="88"/>
                  </a:lnTo>
                  <a:lnTo>
                    <a:pt x="660" y="73"/>
                  </a:lnTo>
                  <a:lnTo>
                    <a:pt x="652" y="60"/>
                  </a:lnTo>
                  <a:lnTo>
                    <a:pt x="644" y="47"/>
                  </a:lnTo>
                  <a:lnTo>
                    <a:pt x="631" y="33"/>
                  </a:lnTo>
                  <a:lnTo>
                    <a:pt x="613" y="19"/>
                  </a:lnTo>
                  <a:lnTo>
                    <a:pt x="590" y="8"/>
                  </a:lnTo>
                  <a:lnTo>
                    <a:pt x="567" y="1"/>
                  </a:lnTo>
                  <a:lnTo>
                    <a:pt x="542" y="0"/>
                  </a:lnTo>
                  <a:lnTo>
                    <a:pt x="514" y="1"/>
                  </a:lnTo>
                  <a:lnTo>
                    <a:pt x="485" y="7"/>
                  </a:lnTo>
                  <a:lnTo>
                    <a:pt x="456" y="17"/>
                  </a:lnTo>
                  <a:lnTo>
                    <a:pt x="425" y="29"/>
                  </a:lnTo>
                  <a:lnTo>
                    <a:pt x="394" y="44"/>
                  </a:lnTo>
                  <a:lnTo>
                    <a:pt x="363" y="62"/>
                  </a:lnTo>
                  <a:lnTo>
                    <a:pt x="331" y="83"/>
                  </a:lnTo>
                  <a:lnTo>
                    <a:pt x="299" y="108"/>
                  </a:lnTo>
                  <a:lnTo>
                    <a:pt x="268" y="133"/>
                  </a:lnTo>
                  <a:lnTo>
                    <a:pt x="238" y="161"/>
                  </a:lnTo>
                  <a:lnTo>
                    <a:pt x="208" y="190"/>
                  </a:lnTo>
                  <a:lnTo>
                    <a:pt x="179" y="221"/>
                  </a:lnTo>
                  <a:lnTo>
                    <a:pt x="151" y="254"/>
                  </a:lnTo>
                  <a:lnTo>
                    <a:pt x="124" y="287"/>
                  </a:lnTo>
                  <a:lnTo>
                    <a:pt x="101" y="322"/>
                  </a:lnTo>
                  <a:lnTo>
                    <a:pt x="79" y="357"/>
                  </a:lnTo>
                  <a:lnTo>
                    <a:pt x="59" y="393"/>
                  </a:lnTo>
                  <a:lnTo>
                    <a:pt x="41" y="428"/>
                  </a:lnTo>
                  <a:lnTo>
                    <a:pt x="27" y="465"/>
                  </a:lnTo>
                  <a:lnTo>
                    <a:pt x="15" y="500"/>
                  </a:lnTo>
                  <a:lnTo>
                    <a:pt x="7" y="536"/>
                  </a:lnTo>
                  <a:lnTo>
                    <a:pt x="1" y="570"/>
                  </a:lnTo>
                  <a:lnTo>
                    <a:pt x="0" y="605"/>
                  </a:lnTo>
                  <a:lnTo>
                    <a:pt x="4" y="638"/>
                  </a:lnTo>
                  <a:lnTo>
                    <a:pt x="10" y="669"/>
                  </a:lnTo>
                  <a:lnTo>
                    <a:pt x="21" y="700"/>
                  </a:lnTo>
                  <a:lnTo>
                    <a:pt x="38" y="728"/>
                  </a:lnTo>
                  <a:lnTo>
                    <a:pt x="58" y="755"/>
                  </a:lnTo>
                  <a:lnTo>
                    <a:pt x="80" y="777"/>
                  </a:lnTo>
                  <a:lnTo>
                    <a:pt x="103" y="794"/>
                  </a:lnTo>
                  <a:lnTo>
                    <a:pt x="128" y="809"/>
                  </a:lnTo>
                  <a:lnTo>
                    <a:pt x="154" y="821"/>
                  </a:lnTo>
                  <a:lnTo>
                    <a:pt x="181" y="829"/>
                  </a:lnTo>
                  <a:lnTo>
                    <a:pt x="208" y="834"/>
                  </a:lnTo>
                  <a:lnTo>
                    <a:pt x="236" y="838"/>
                  </a:lnTo>
                  <a:lnTo>
                    <a:pt x="265" y="836"/>
                  </a:lnTo>
                  <a:lnTo>
                    <a:pt x="295" y="834"/>
                  </a:lnTo>
                  <a:lnTo>
                    <a:pt x="325" y="830"/>
                  </a:lnTo>
                  <a:lnTo>
                    <a:pt x="355" y="822"/>
                  </a:lnTo>
                  <a:lnTo>
                    <a:pt x="386" y="813"/>
                  </a:lnTo>
                  <a:lnTo>
                    <a:pt x="416" y="801"/>
                  </a:lnTo>
                  <a:lnTo>
                    <a:pt x="447" y="789"/>
                  </a:lnTo>
                  <a:lnTo>
                    <a:pt x="478" y="773"/>
                  </a:lnTo>
                  <a:lnTo>
                    <a:pt x="508" y="757"/>
                  </a:lnTo>
                  <a:lnTo>
                    <a:pt x="539" y="739"/>
                  </a:lnTo>
                  <a:lnTo>
                    <a:pt x="569" y="720"/>
                  </a:lnTo>
                  <a:lnTo>
                    <a:pt x="598" y="700"/>
                  </a:lnTo>
                  <a:lnTo>
                    <a:pt x="628" y="678"/>
                  </a:lnTo>
                  <a:lnTo>
                    <a:pt x="656" y="656"/>
                  </a:lnTo>
                  <a:lnTo>
                    <a:pt x="684" y="633"/>
                  </a:lnTo>
                  <a:lnTo>
                    <a:pt x="710" y="610"/>
                  </a:lnTo>
                  <a:lnTo>
                    <a:pt x="736" y="586"/>
                  </a:lnTo>
                  <a:lnTo>
                    <a:pt x="760" y="561"/>
                  </a:lnTo>
                  <a:lnTo>
                    <a:pt x="783" y="537"/>
                  </a:lnTo>
                  <a:lnTo>
                    <a:pt x="806" y="513"/>
                  </a:lnTo>
                  <a:lnTo>
                    <a:pt x="827" y="488"/>
                  </a:lnTo>
                  <a:lnTo>
                    <a:pt x="845" y="464"/>
                  </a:lnTo>
                  <a:lnTo>
                    <a:pt x="863" y="440"/>
                  </a:lnTo>
                  <a:lnTo>
                    <a:pt x="879" y="417"/>
                  </a:lnTo>
                  <a:lnTo>
                    <a:pt x="893" y="394"/>
                  </a:lnTo>
                  <a:lnTo>
                    <a:pt x="884" y="417"/>
                  </a:lnTo>
                  <a:lnTo>
                    <a:pt x="874" y="446"/>
                  </a:lnTo>
                  <a:lnTo>
                    <a:pt x="863" y="479"/>
                  </a:lnTo>
                  <a:lnTo>
                    <a:pt x="853" y="518"/>
                  </a:lnTo>
                  <a:lnTo>
                    <a:pt x="843" y="559"/>
                  </a:lnTo>
                  <a:lnTo>
                    <a:pt x="837" y="601"/>
                  </a:lnTo>
                  <a:lnTo>
                    <a:pt x="833" y="622"/>
                  </a:lnTo>
                  <a:lnTo>
                    <a:pt x="831" y="642"/>
                  </a:lnTo>
                  <a:lnTo>
                    <a:pt x="830" y="663"/>
                  </a:lnTo>
                  <a:lnTo>
                    <a:pt x="830" y="683"/>
                  </a:lnTo>
                  <a:lnTo>
                    <a:pt x="831" y="702"/>
                  </a:lnTo>
                  <a:lnTo>
                    <a:pt x="832" y="721"/>
                  </a:lnTo>
                  <a:lnTo>
                    <a:pt x="835" y="738"/>
                  </a:lnTo>
                  <a:lnTo>
                    <a:pt x="840" y="754"/>
                  </a:lnTo>
                  <a:lnTo>
                    <a:pt x="847" y="769"/>
                  </a:lnTo>
                  <a:lnTo>
                    <a:pt x="854" y="782"/>
                  </a:lnTo>
                  <a:lnTo>
                    <a:pt x="863" y="793"/>
                  </a:lnTo>
                  <a:lnTo>
                    <a:pt x="874" y="803"/>
                  </a:lnTo>
                  <a:lnTo>
                    <a:pt x="887" y="810"/>
                  </a:lnTo>
                  <a:lnTo>
                    <a:pt x="902" y="815"/>
                  </a:lnTo>
                  <a:lnTo>
                    <a:pt x="919" y="818"/>
                  </a:lnTo>
                  <a:lnTo>
                    <a:pt x="938" y="819"/>
                  </a:lnTo>
                  <a:lnTo>
                    <a:pt x="959" y="815"/>
                  </a:lnTo>
                  <a:lnTo>
                    <a:pt x="982" y="810"/>
                  </a:lnTo>
                  <a:lnTo>
                    <a:pt x="1007" y="802"/>
                  </a:lnTo>
                  <a:lnTo>
                    <a:pt x="1036" y="790"/>
                  </a:lnTo>
                  <a:lnTo>
                    <a:pt x="1053" y="781"/>
                  </a:lnTo>
                  <a:lnTo>
                    <a:pt x="1067" y="771"/>
                  </a:lnTo>
                  <a:lnTo>
                    <a:pt x="1081" y="761"/>
                  </a:lnTo>
                  <a:lnTo>
                    <a:pt x="1091" y="751"/>
                  </a:lnTo>
                  <a:lnTo>
                    <a:pt x="1099" y="740"/>
                  </a:lnTo>
                  <a:lnTo>
                    <a:pt x="1105" y="730"/>
                  </a:lnTo>
                  <a:lnTo>
                    <a:pt x="1109" y="721"/>
                  </a:lnTo>
                  <a:lnTo>
                    <a:pt x="1111" y="712"/>
                  </a:lnTo>
                  <a:lnTo>
                    <a:pt x="1111" y="708"/>
                  </a:lnTo>
                  <a:lnTo>
                    <a:pt x="1109" y="704"/>
                  </a:lnTo>
                  <a:lnTo>
                    <a:pt x="1108" y="700"/>
                  </a:lnTo>
                  <a:lnTo>
                    <a:pt x="1107" y="698"/>
                  </a:lnTo>
                  <a:lnTo>
                    <a:pt x="1104" y="694"/>
                  </a:lnTo>
                  <a:lnTo>
                    <a:pt x="1102" y="692"/>
                  </a:lnTo>
                  <a:lnTo>
                    <a:pt x="1097" y="690"/>
                  </a:lnTo>
                  <a:lnTo>
                    <a:pt x="1094" y="689"/>
                  </a:lnTo>
                  <a:lnTo>
                    <a:pt x="1088" y="688"/>
                  </a:lnTo>
                  <a:lnTo>
                    <a:pt x="1084" y="688"/>
                  </a:lnTo>
                  <a:lnTo>
                    <a:pt x="1077" y="688"/>
                  </a:lnTo>
                  <a:lnTo>
                    <a:pt x="1071" y="689"/>
                  </a:lnTo>
                  <a:lnTo>
                    <a:pt x="1056" y="693"/>
                  </a:lnTo>
                  <a:lnTo>
                    <a:pt x="1038" y="699"/>
                  </a:lnTo>
                  <a:close/>
                  <a:moveTo>
                    <a:pt x="528" y="138"/>
                  </a:moveTo>
                  <a:lnTo>
                    <a:pt x="533" y="145"/>
                  </a:lnTo>
                  <a:lnTo>
                    <a:pt x="535" y="154"/>
                  </a:lnTo>
                  <a:lnTo>
                    <a:pt x="535" y="163"/>
                  </a:lnTo>
                  <a:lnTo>
                    <a:pt x="534" y="173"/>
                  </a:lnTo>
                  <a:lnTo>
                    <a:pt x="530" y="184"/>
                  </a:lnTo>
                  <a:lnTo>
                    <a:pt x="525" y="195"/>
                  </a:lnTo>
                  <a:lnTo>
                    <a:pt x="518" y="206"/>
                  </a:lnTo>
                  <a:lnTo>
                    <a:pt x="510" y="219"/>
                  </a:lnTo>
                  <a:lnTo>
                    <a:pt x="500" y="232"/>
                  </a:lnTo>
                  <a:lnTo>
                    <a:pt x="489" y="244"/>
                  </a:lnTo>
                  <a:lnTo>
                    <a:pt x="477" y="257"/>
                  </a:lnTo>
                  <a:lnTo>
                    <a:pt x="465" y="271"/>
                  </a:lnTo>
                  <a:lnTo>
                    <a:pt x="436" y="298"/>
                  </a:lnTo>
                  <a:lnTo>
                    <a:pt x="404" y="325"/>
                  </a:lnTo>
                  <a:lnTo>
                    <a:pt x="371" y="352"/>
                  </a:lnTo>
                  <a:lnTo>
                    <a:pt x="337" y="377"/>
                  </a:lnTo>
                  <a:lnTo>
                    <a:pt x="303" y="402"/>
                  </a:lnTo>
                  <a:lnTo>
                    <a:pt x="270" y="423"/>
                  </a:lnTo>
                  <a:lnTo>
                    <a:pt x="239" y="443"/>
                  </a:lnTo>
                  <a:lnTo>
                    <a:pt x="210" y="459"/>
                  </a:lnTo>
                  <a:lnTo>
                    <a:pt x="185" y="471"/>
                  </a:lnTo>
                  <a:lnTo>
                    <a:pt x="166" y="480"/>
                  </a:lnTo>
                  <a:lnTo>
                    <a:pt x="169" y="467"/>
                  </a:lnTo>
                  <a:lnTo>
                    <a:pt x="174" y="454"/>
                  </a:lnTo>
                  <a:lnTo>
                    <a:pt x="181" y="439"/>
                  </a:lnTo>
                  <a:lnTo>
                    <a:pt x="189" y="425"/>
                  </a:lnTo>
                  <a:lnTo>
                    <a:pt x="198" y="409"/>
                  </a:lnTo>
                  <a:lnTo>
                    <a:pt x="208" y="394"/>
                  </a:lnTo>
                  <a:lnTo>
                    <a:pt x="218" y="377"/>
                  </a:lnTo>
                  <a:lnTo>
                    <a:pt x="230" y="361"/>
                  </a:lnTo>
                  <a:lnTo>
                    <a:pt x="254" y="328"/>
                  </a:lnTo>
                  <a:lnTo>
                    <a:pt x="281" y="295"/>
                  </a:lnTo>
                  <a:lnTo>
                    <a:pt x="310" y="263"/>
                  </a:lnTo>
                  <a:lnTo>
                    <a:pt x="340" y="233"/>
                  </a:lnTo>
                  <a:lnTo>
                    <a:pt x="370" y="205"/>
                  </a:lnTo>
                  <a:lnTo>
                    <a:pt x="398" y="181"/>
                  </a:lnTo>
                  <a:lnTo>
                    <a:pt x="413" y="170"/>
                  </a:lnTo>
                  <a:lnTo>
                    <a:pt x="427" y="160"/>
                  </a:lnTo>
                  <a:lnTo>
                    <a:pt x="441" y="151"/>
                  </a:lnTo>
                  <a:lnTo>
                    <a:pt x="453" y="143"/>
                  </a:lnTo>
                  <a:lnTo>
                    <a:pt x="466" y="138"/>
                  </a:lnTo>
                  <a:lnTo>
                    <a:pt x="477" y="132"/>
                  </a:lnTo>
                  <a:lnTo>
                    <a:pt x="488" y="129"/>
                  </a:lnTo>
                  <a:lnTo>
                    <a:pt x="498" y="128"/>
                  </a:lnTo>
                  <a:lnTo>
                    <a:pt x="507" y="126"/>
                  </a:lnTo>
                  <a:lnTo>
                    <a:pt x="515" y="129"/>
                  </a:lnTo>
                  <a:lnTo>
                    <a:pt x="523" y="132"/>
                  </a:lnTo>
                  <a:lnTo>
                    <a:pt x="528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75"/>
            <p:cNvSpPr/>
            <p:nvPr/>
          </p:nvSpPr>
          <p:spPr>
            <a:xfrm>
              <a:off x="2684463" y="3894138"/>
              <a:ext cx="160337" cy="119062"/>
            </a:xfrm>
            <a:custGeom>
              <a:avLst/>
              <a:gdLst/>
              <a:ahLst/>
              <a:cxnLst/>
              <a:rect l="l" t="t" r="r" b="b"/>
              <a:pathLst>
                <a:path w="1127" h="834" extrusionOk="0">
                  <a:moveTo>
                    <a:pt x="1066" y="690"/>
                  </a:moveTo>
                  <a:lnTo>
                    <a:pt x="1051" y="697"/>
                  </a:lnTo>
                  <a:lnTo>
                    <a:pt x="1036" y="700"/>
                  </a:lnTo>
                  <a:lnTo>
                    <a:pt x="1024" y="702"/>
                  </a:lnTo>
                  <a:lnTo>
                    <a:pt x="1013" y="702"/>
                  </a:lnTo>
                  <a:lnTo>
                    <a:pt x="1003" y="700"/>
                  </a:lnTo>
                  <a:lnTo>
                    <a:pt x="995" y="695"/>
                  </a:lnTo>
                  <a:lnTo>
                    <a:pt x="988" y="690"/>
                  </a:lnTo>
                  <a:lnTo>
                    <a:pt x="982" y="682"/>
                  </a:lnTo>
                  <a:lnTo>
                    <a:pt x="977" y="672"/>
                  </a:lnTo>
                  <a:lnTo>
                    <a:pt x="975" y="661"/>
                  </a:lnTo>
                  <a:lnTo>
                    <a:pt x="973" y="649"/>
                  </a:lnTo>
                  <a:lnTo>
                    <a:pt x="971" y="634"/>
                  </a:lnTo>
                  <a:lnTo>
                    <a:pt x="971" y="619"/>
                  </a:lnTo>
                  <a:lnTo>
                    <a:pt x="972" y="602"/>
                  </a:lnTo>
                  <a:lnTo>
                    <a:pt x="973" y="584"/>
                  </a:lnTo>
                  <a:lnTo>
                    <a:pt x="975" y="566"/>
                  </a:lnTo>
                  <a:lnTo>
                    <a:pt x="983" y="526"/>
                  </a:lnTo>
                  <a:lnTo>
                    <a:pt x="992" y="482"/>
                  </a:lnTo>
                  <a:lnTo>
                    <a:pt x="1003" y="437"/>
                  </a:lnTo>
                  <a:lnTo>
                    <a:pt x="1015" y="390"/>
                  </a:lnTo>
                  <a:lnTo>
                    <a:pt x="1043" y="295"/>
                  </a:lnTo>
                  <a:lnTo>
                    <a:pt x="1071" y="202"/>
                  </a:lnTo>
                  <a:lnTo>
                    <a:pt x="1074" y="192"/>
                  </a:lnTo>
                  <a:lnTo>
                    <a:pt x="1075" y="182"/>
                  </a:lnTo>
                  <a:lnTo>
                    <a:pt x="1076" y="172"/>
                  </a:lnTo>
                  <a:lnTo>
                    <a:pt x="1077" y="163"/>
                  </a:lnTo>
                  <a:lnTo>
                    <a:pt x="1077" y="155"/>
                  </a:lnTo>
                  <a:lnTo>
                    <a:pt x="1076" y="147"/>
                  </a:lnTo>
                  <a:lnTo>
                    <a:pt x="1074" y="140"/>
                  </a:lnTo>
                  <a:lnTo>
                    <a:pt x="1073" y="133"/>
                  </a:lnTo>
                  <a:lnTo>
                    <a:pt x="1069" y="126"/>
                  </a:lnTo>
                  <a:lnTo>
                    <a:pt x="1067" y="121"/>
                  </a:lnTo>
                  <a:lnTo>
                    <a:pt x="1063" y="115"/>
                  </a:lnTo>
                  <a:lnTo>
                    <a:pt x="1059" y="111"/>
                  </a:lnTo>
                  <a:lnTo>
                    <a:pt x="1055" y="106"/>
                  </a:lnTo>
                  <a:lnTo>
                    <a:pt x="1051" y="102"/>
                  </a:lnTo>
                  <a:lnTo>
                    <a:pt x="1046" y="99"/>
                  </a:lnTo>
                  <a:lnTo>
                    <a:pt x="1041" y="96"/>
                  </a:lnTo>
                  <a:lnTo>
                    <a:pt x="1029" y="92"/>
                  </a:lnTo>
                  <a:lnTo>
                    <a:pt x="1018" y="91"/>
                  </a:lnTo>
                  <a:lnTo>
                    <a:pt x="1007" y="91"/>
                  </a:lnTo>
                  <a:lnTo>
                    <a:pt x="996" y="93"/>
                  </a:lnTo>
                  <a:lnTo>
                    <a:pt x="991" y="95"/>
                  </a:lnTo>
                  <a:lnTo>
                    <a:pt x="985" y="97"/>
                  </a:lnTo>
                  <a:lnTo>
                    <a:pt x="981" y="101"/>
                  </a:lnTo>
                  <a:lnTo>
                    <a:pt x="976" y="104"/>
                  </a:lnTo>
                  <a:lnTo>
                    <a:pt x="971" y="109"/>
                  </a:lnTo>
                  <a:lnTo>
                    <a:pt x="967" y="113"/>
                  </a:lnTo>
                  <a:lnTo>
                    <a:pt x="963" y="119"/>
                  </a:lnTo>
                  <a:lnTo>
                    <a:pt x="960" y="124"/>
                  </a:lnTo>
                  <a:lnTo>
                    <a:pt x="924" y="188"/>
                  </a:lnTo>
                  <a:lnTo>
                    <a:pt x="889" y="248"/>
                  </a:lnTo>
                  <a:lnTo>
                    <a:pt x="852" y="304"/>
                  </a:lnTo>
                  <a:lnTo>
                    <a:pt x="817" y="355"/>
                  </a:lnTo>
                  <a:lnTo>
                    <a:pt x="780" y="401"/>
                  </a:lnTo>
                  <a:lnTo>
                    <a:pt x="743" y="445"/>
                  </a:lnTo>
                  <a:lnTo>
                    <a:pt x="708" y="484"/>
                  </a:lnTo>
                  <a:lnTo>
                    <a:pt x="671" y="519"/>
                  </a:lnTo>
                  <a:lnTo>
                    <a:pt x="636" y="551"/>
                  </a:lnTo>
                  <a:lnTo>
                    <a:pt x="601" y="579"/>
                  </a:lnTo>
                  <a:lnTo>
                    <a:pt x="567" y="604"/>
                  </a:lnTo>
                  <a:lnTo>
                    <a:pt x="533" y="626"/>
                  </a:lnTo>
                  <a:lnTo>
                    <a:pt x="499" y="644"/>
                  </a:lnTo>
                  <a:lnTo>
                    <a:pt x="467" y="661"/>
                  </a:lnTo>
                  <a:lnTo>
                    <a:pt x="436" y="673"/>
                  </a:lnTo>
                  <a:lnTo>
                    <a:pt x="406" y="684"/>
                  </a:lnTo>
                  <a:lnTo>
                    <a:pt x="377" y="692"/>
                  </a:lnTo>
                  <a:lnTo>
                    <a:pt x="350" y="698"/>
                  </a:lnTo>
                  <a:lnTo>
                    <a:pt x="323" y="701"/>
                  </a:lnTo>
                  <a:lnTo>
                    <a:pt x="297" y="703"/>
                  </a:lnTo>
                  <a:lnTo>
                    <a:pt x="274" y="702"/>
                  </a:lnTo>
                  <a:lnTo>
                    <a:pt x="253" y="700"/>
                  </a:lnTo>
                  <a:lnTo>
                    <a:pt x="233" y="697"/>
                  </a:lnTo>
                  <a:lnTo>
                    <a:pt x="215" y="691"/>
                  </a:lnTo>
                  <a:lnTo>
                    <a:pt x="200" y="684"/>
                  </a:lnTo>
                  <a:lnTo>
                    <a:pt x="185" y="675"/>
                  </a:lnTo>
                  <a:lnTo>
                    <a:pt x="174" y="667"/>
                  </a:lnTo>
                  <a:lnTo>
                    <a:pt x="164" y="657"/>
                  </a:lnTo>
                  <a:lnTo>
                    <a:pt x="158" y="645"/>
                  </a:lnTo>
                  <a:lnTo>
                    <a:pt x="153" y="634"/>
                  </a:lnTo>
                  <a:lnTo>
                    <a:pt x="151" y="622"/>
                  </a:lnTo>
                  <a:lnTo>
                    <a:pt x="152" y="609"/>
                  </a:lnTo>
                  <a:lnTo>
                    <a:pt x="192" y="599"/>
                  </a:lnTo>
                  <a:lnTo>
                    <a:pt x="231" y="588"/>
                  </a:lnTo>
                  <a:lnTo>
                    <a:pt x="269" y="574"/>
                  </a:lnTo>
                  <a:lnTo>
                    <a:pt x="304" y="560"/>
                  </a:lnTo>
                  <a:lnTo>
                    <a:pt x="338" y="545"/>
                  </a:lnTo>
                  <a:lnTo>
                    <a:pt x="371" y="528"/>
                  </a:lnTo>
                  <a:lnTo>
                    <a:pt x="402" y="511"/>
                  </a:lnTo>
                  <a:lnTo>
                    <a:pt x="432" y="492"/>
                  </a:lnTo>
                  <a:lnTo>
                    <a:pt x="459" y="474"/>
                  </a:lnTo>
                  <a:lnTo>
                    <a:pt x="485" y="454"/>
                  </a:lnTo>
                  <a:lnTo>
                    <a:pt x="509" y="434"/>
                  </a:lnTo>
                  <a:lnTo>
                    <a:pt x="533" y="413"/>
                  </a:lnTo>
                  <a:lnTo>
                    <a:pt x="554" y="391"/>
                  </a:lnTo>
                  <a:lnTo>
                    <a:pt x="574" y="370"/>
                  </a:lnTo>
                  <a:lnTo>
                    <a:pt x="591" y="348"/>
                  </a:lnTo>
                  <a:lnTo>
                    <a:pt x="608" y="326"/>
                  </a:lnTo>
                  <a:lnTo>
                    <a:pt x="622" y="305"/>
                  </a:lnTo>
                  <a:lnTo>
                    <a:pt x="635" y="283"/>
                  </a:lnTo>
                  <a:lnTo>
                    <a:pt x="646" y="261"/>
                  </a:lnTo>
                  <a:lnTo>
                    <a:pt x="656" y="239"/>
                  </a:lnTo>
                  <a:lnTo>
                    <a:pt x="662" y="218"/>
                  </a:lnTo>
                  <a:lnTo>
                    <a:pt x="669" y="197"/>
                  </a:lnTo>
                  <a:lnTo>
                    <a:pt x="672" y="176"/>
                  </a:lnTo>
                  <a:lnTo>
                    <a:pt x="675" y="157"/>
                  </a:lnTo>
                  <a:lnTo>
                    <a:pt x="676" y="137"/>
                  </a:lnTo>
                  <a:lnTo>
                    <a:pt x="675" y="120"/>
                  </a:lnTo>
                  <a:lnTo>
                    <a:pt x="671" y="102"/>
                  </a:lnTo>
                  <a:lnTo>
                    <a:pt x="666" y="85"/>
                  </a:lnTo>
                  <a:lnTo>
                    <a:pt x="659" y="70"/>
                  </a:lnTo>
                  <a:lnTo>
                    <a:pt x="650" y="55"/>
                  </a:lnTo>
                  <a:lnTo>
                    <a:pt x="640" y="43"/>
                  </a:lnTo>
                  <a:lnTo>
                    <a:pt x="628" y="31"/>
                  </a:lnTo>
                  <a:lnTo>
                    <a:pt x="607" y="18"/>
                  </a:lnTo>
                  <a:lnTo>
                    <a:pt x="585" y="8"/>
                  </a:lnTo>
                  <a:lnTo>
                    <a:pt x="560" y="2"/>
                  </a:lnTo>
                  <a:lnTo>
                    <a:pt x="535" y="0"/>
                  </a:lnTo>
                  <a:lnTo>
                    <a:pt x="508" y="2"/>
                  </a:lnTo>
                  <a:lnTo>
                    <a:pt x="479" y="8"/>
                  </a:lnTo>
                  <a:lnTo>
                    <a:pt x="450" y="16"/>
                  </a:lnTo>
                  <a:lnTo>
                    <a:pt x="421" y="28"/>
                  </a:lnTo>
                  <a:lnTo>
                    <a:pt x="391" y="42"/>
                  </a:lnTo>
                  <a:lnTo>
                    <a:pt x="360" y="60"/>
                  </a:lnTo>
                  <a:lnTo>
                    <a:pt x="328" y="79"/>
                  </a:lnTo>
                  <a:lnTo>
                    <a:pt x="298" y="101"/>
                  </a:lnTo>
                  <a:lnTo>
                    <a:pt x="269" y="125"/>
                  </a:lnTo>
                  <a:lnTo>
                    <a:pt x="239" y="151"/>
                  </a:lnTo>
                  <a:lnTo>
                    <a:pt x="210" y="178"/>
                  </a:lnTo>
                  <a:lnTo>
                    <a:pt x="182" y="208"/>
                  </a:lnTo>
                  <a:lnTo>
                    <a:pt x="155" y="238"/>
                  </a:lnTo>
                  <a:lnTo>
                    <a:pt x="130" y="271"/>
                  </a:lnTo>
                  <a:lnTo>
                    <a:pt x="107" y="304"/>
                  </a:lnTo>
                  <a:lnTo>
                    <a:pt x="84" y="337"/>
                  </a:lnTo>
                  <a:lnTo>
                    <a:pt x="64" y="371"/>
                  </a:lnTo>
                  <a:lnTo>
                    <a:pt x="47" y="406"/>
                  </a:lnTo>
                  <a:lnTo>
                    <a:pt x="32" y="441"/>
                  </a:lnTo>
                  <a:lnTo>
                    <a:pt x="19" y="476"/>
                  </a:lnTo>
                  <a:lnTo>
                    <a:pt x="10" y="511"/>
                  </a:lnTo>
                  <a:lnTo>
                    <a:pt x="3" y="546"/>
                  </a:lnTo>
                  <a:lnTo>
                    <a:pt x="0" y="579"/>
                  </a:lnTo>
                  <a:lnTo>
                    <a:pt x="1" y="612"/>
                  </a:lnTo>
                  <a:lnTo>
                    <a:pt x="6" y="645"/>
                  </a:lnTo>
                  <a:lnTo>
                    <a:pt x="13" y="677"/>
                  </a:lnTo>
                  <a:lnTo>
                    <a:pt x="26" y="707"/>
                  </a:lnTo>
                  <a:lnTo>
                    <a:pt x="42" y="735"/>
                  </a:lnTo>
                  <a:lnTo>
                    <a:pt x="61" y="760"/>
                  </a:lnTo>
                  <a:lnTo>
                    <a:pt x="82" y="780"/>
                  </a:lnTo>
                  <a:lnTo>
                    <a:pt x="105" y="797"/>
                  </a:lnTo>
                  <a:lnTo>
                    <a:pt x="130" y="811"/>
                  </a:lnTo>
                  <a:lnTo>
                    <a:pt x="155" y="821"/>
                  </a:lnTo>
                  <a:lnTo>
                    <a:pt x="183" y="829"/>
                  </a:lnTo>
                  <a:lnTo>
                    <a:pt x="211" y="832"/>
                  </a:lnTo>
                  <a:lnTo>
                    <a:pt x="241" y="834"/>
                  </a:lnTo>
                  <a:lnTo>
                    <a:pt x="272" y="832"/>
                  </a:lnTo>
                  <a:lnTo>
                    <a:pt x="303" y="829"/>
                  </a:lnTo>
                  <a:lnTo>
                    <a:pt x="335" y="822"/>
                  </a:lnTo>
                  <a:lnTo>
                    <a:pt x="367" y="814"/>
                  </a:lnTo>
                  <a:lnTo>
                    <a:pt x="401" y="803"/>
                  </a:lnTo>
                  <a:lnTo>
                    <a:pt x="433" y="791"/>
                  </a:lnTo>
                  <a:lnTo>
                    <a:pt x="466" y="776"/>
                  </a:lnTo>
                  <a:lnTo>
                    <a:pt x="499" y="760"/>
                  </a:lnTo>
                  <a:lnTo>
                    <a:pt x="533" y="742"/>
                  </a:lnTo>
                  <a:lnTo>
                    <a:pt x="565" y="723"/>
                  </a:lnTo>
                  <a:lnTo>
                    <a:pt x="597" y="702"/>
                  </a:lnTo>
                  <a:lnTo>
                    <a:pt x="628" y="681"/>
                  </a:lnTo>
                  <a:lnTo>
                    <a:pt x="658" y="659"/>
                  </a:lnTo>
                  <a:lnTo>
                    <a:pt x="688" y="636"/>
                  </a:lnTo>
                  <a:lnTo>
                    <a:pt x="716" y="611"/>
                  </a:lnTo>
                  <a:lnTo>
                    <a:pt x="743" y="587"/>
                  </a:lnTo>
                  <a:lnTo>
                    <a:pt x="769" y="562"/>
                  </a:lnTo>
                  <a:lnTo>
                    <a:pt x="792" y="537"/>
                  </a:lnTo>
                  <a:lnTo>
                    <a:pt x="815" y="511"/>
                  </a:lnTo>
                  <a:lnTo>
                    <a:pt x="835" y="486"/>
                  </a:lnTo>
                  <a:lnTo>
                    <a:pt x="854" y="461"/>
                  </a:lnTo>
                  <a:lnTo>
                    <a:pt x="871" y="436"/>
                  </a:lnTo>
                  <a:lnTo>
                    <a:pt x="885" y="411"/>
                  </a:lnTo>
                  <a:lnTo>
                    <a:pt x="896" y="388"/>
                  </a:lnTo>
                  <a:lnTo>
                    <a:pt x="880" y="447"/>
                  </a:lnTo>
                  <a:lnTo>
                    <a:pt x="861" y="523"/>
                  </a:lnTo>
                  <a:lnTo>
                    <a:pt x="852" y="565"/>
                  </a:lnTo>
                  <a:lnTo>
                    <a:pt x="844" y="607"/>
                  </a:lnTo>
                  <a:lnTo>
                    <a:pt x="842" y="628"/>
                  </a:lnTo>
                  <a:lnTo>
                    <a:pt x="840" y="648"/>
                  </a:lnTo>
                  <a:lnTo>
                    <a:pt x="839" y="668"/>
                  </a:lnTo>
                  <a:lnTo>
                    <a:pt x="839" y="687"/>
                  </a:lnTo>
                  <a:lnTo>
                    <a:pt x="840" y="705"/>
                  </a:lnTo>
                  <a:lnTo>
                    <a:pt x="842" y="723"/>
                  </a:lnTo>
                  <a:lnTo>
                    <a:pt x="844" y="740"/>
                  </a:lnTo>
                  <a:lnTo>
                    <a:pt x="849" y="755"/>
                  </a:lnTo>
                  <a:lnTo>
                    <a:pt x="855" y="769"/>
                  </a:lnTo>
                  <a:lnTo>
                    <a:pt x="862" y="781"/>
                  </a:lnTo>
                  <a:lnTo>
                    <a:pt x="871" y="791"/>
                  </a:lnTo>
                  <a:lnTo>
                    <a:pt x="882" y="800"/>
                  </a:lnTo>
                  <a:lnTo>
                    <a:pt x="894" y="806"/>
                  </a:lnTo>
                  <a:lnTo>
                    <a:pt x="909" y="811"/>
                  </a:lnTo>
                  <a:lnTo>
                    <a:pt x="925" y="813"/>
                  </a:lnTo>
                  <a:lnTo>
                    <a:pt x="943" y="813"/>
                  </a:lnTo>
                  <a:lnTo>
                    <a:pt x="964" y="810"/>
                  </a:lnTo>
                  <a:lnTo>
                    <a:pt x="986" y="804"/>
                  </a:lnTo>
                  <a:lnTo>
                    <a:pt x="1012" y="795"/>
                  </a:lnTo>
                  <a:lnTo>
                    <a:pt x="1039" y="783"/>
                  </a:lnTo>
                  <a:lnTo>
                    <a:pt x="1057" y="774"/>
                  </a:lnTo>
                  <a:lnTo>
                    <a:pt x="1073" y="764"/>
                  </a:lnTo>
                  <a:lnTo>
                    <a:pt x="1086" y="754"/>
                  </a:lnTo>
                  <a:lnTo>
                    <a:pt x="1098" y="743"/>
                  </a:lnTo>
                  <a:lnTo>
                    <a:pt x="1108" y="732"/>
                  </a:lnTo>
                  <a:lnTo>
                    <a:pt x="1116" y="722"/>
                  </a:lnTo>
                  <a:lnTo>
                    <a:pt x="1123" y="712"/>
                  </a:lnTo>
                  <a:lnTo>
                    <a:pt x="1126" y="702"/>
                  </a:lnTo>
                  <a:lnTo>
                    <a:pt x="1127" y="698"/>
                  </a:lnTo>
                  <a:lnTo>
                    <a:pt x="1127" y="694"/>
                  </a:lnTo>
                  <a:lnTo>
                    <a:pt x="1127" y="691"/>
                  </a:lnTo>
                  <a:lnTo>
                    <a:pt x="1127" y="688"/>
                  </a:lnTo>
                  <a:lnTo>
                    <a:pt x="1125" y="684"/>
                  </a:lnTo>
                  <a:lnTo>
                    <a:pt x="1123" y="682"/>
                  </a:lnTo>
                  <a:lnTo>
                    <a:pt x="1120" y="680"/>
                  </a:lnTo>
                  <a:lnTo>
                    <a:pt x="1117" y="679"/>
                  </a:lnTo>
                  <a:lnTo>
                    <a:pt x="1114" y="678"/>
                  </a:lnTo>
                  <a:lnTo>
                    <a:pt x="1108" y="678"/>
                  </a:lnTo>
                  <a:lnTo>
                    <a:pt x="1104" y="678"/>
                  </a:lnTo>
                  <a:lnTo>
                    <a:pt x="1097" y="679"/>
                  </a:lnTo>
                  <a:lnTo>
                    <a:pt x="1084" y="682"/>
                  </a:lnTo>
                  <a:lnTo>
                    <a:pt x="1066" y="690"/>
                  </a:lnTo>
                  <a:close/>
                  <a:moveTo>
                    <a:pt x="541" y="138"/>
                  </a:moveTo>
                  <a:lnTo>
                    <a:pt x="546" y="146"/>
                  </a:lnTo>
                  <a:lnTo>
                    <a:pt x="549" y="155"/>
                  </a:lnTo>
                  <a:lnTo>
                    <a:pt x="551" y="164"/>
                  </a:lnTo>
                  <a:lnTo>
                    <a:pt x="553" y="174"/>
                  </a:lnTo>
                  <a:lnTo>
                    <a:pt x="551" y="184"/>
                  </a:lnTo>
                  <a:lnTo>
                    <a:pt x="550" y="195"/>
                  </a:lnTo>
                  <a:lnTo>
                    <a:pt x="547" y="207"/>
                  </a:lnTo>
                  <a:lnTo>
                    <a:pt x="543" y="218"/>
                  </a:lnTo>
                  <a:lnTo>
                    <a:pt x="537" y="232"/>
                  </a:lnTo>
                  <a:lnTo>
                    <a:pt x="530" y="244"/>
                  </a:lnTo>
                  <a:lnTo>
                    <a:pt x="523" y="257"/>
                  </a:lnTo>
                  <a:lnTo>
                    <a:pt x="514" y="271"/>
                  </a:lnTo>
                  <a:lnTo>
                    <a:pt x="505" y="284"/>
                  </a:lnTo>
                  <a:lnTo>
                    <a:pt x="494" y="297"/>
                  </a:lnTo>
                  <a:lnTo>
                    <a:pt x="482" y="312"/>
                  </a:lnTo>
                  <a:lnTo>
                    <a:pt x="469" y="325"/>
                  </a:lnTo>
                  <a:lnTo>
                    <a:pt x="455" y="338"/>
                  </a:lnTo>
                  <a:lnTo>
                    <a:pt x="440" y="351"/>
                  </a:lnTo>
                  <a:lnTo>
                    <a:pt x="426" y="366"/>
                  </a:lnTo>
                  <a:lnTo>
                    <a:pt x="409" y="378"/>
                  </a:lnTo>
                  <a:lnTo>
                    <a:pt x="393" y="391"/>
                  </a:lnTo>
                  <a:lnTo>
                    <a:pt x="376" y="405"/>
                  </a:lnTo>
                  <a:lnTo>
                    <a:pt x="357" y="417"/>
                  </a:lnTo>
                  <a:lnTo>
                    <a:pt x="338" y="428"/>
                  </a:lnTo>
                  <a:lnTo>
                    <a:pt x="320" y="440"/>
                  </a:lnTo>
                  <a:lnTo>
                    <a:pt x="300" y="450"/>
                  </a:lnTo>
                  <a:lnTo>
                    <a:pt x="280" y="461"/>
                  </a:lnTo>
                  <a:lnTo>
                    <a:pt x="259" y="470"/>
                  </a:lnTo>
                  <a:lnTo>
                    <a:pt x="237" y="479"/>
                  </a:lnTo>
                  <a:lnTo>
                    <a:pt x="215" y="488"/>
                  </a:lnTo>
                  <a:lnTo>
                    <a:pt x="193" y="495"/>
                  </a:lnTo>
                  <a:lnTo>
                    <a:pt x="171" y="501"/>
                  </a:lnTo>
                  <a:lnTo>
                    <a:pt x="175" y="484"/>
                  </a:lnTo>
                  <a:lnTo>
                    <a:pt x="181" y="466"/>
                  </a:lnTo>
                  <a:lnTo>
                    <a:pt x="189" y="447"/>
                  </a:lnTo>
                  <a:lnTo>
                    <a:pt x="196" y="429"/>
                  </a:lnTo>
                  <a:lnTo>
                    <a:pt x="205" y="410"/>
                  </a:lnTo>
                  <a:lnTo>
                    <a:pt x="216" y="391"/>
                  </a:lnTo>
                  <a:lnTo>
                    <a:pt x="226" y="374"/>
                  </a:lnTo>
                  <a:lnTo>
                    <a:pt x="239" y="355"/>
                  </a:lnTo>
                  <a:lnTo>
                    <a:pt x="251" y="337"/>
                  </a:lnTo>
                  <a:lnTo>
                    <a:pt x="264" y="319"/>
                  </a:lnTo>
                  <a:lnTo>
                    <a:pt x="277" y="303"/>
                  </a:lnTo>
                  <a:lnTo>
                    <a:pt x="292" y="285"/>
                  </a:lnTo>
                  <a:lnTo>
                    <a:pt x="306" y="269"/>
                  </a:lnTo>
                  <a:lnTo>
                    <a:pt x="321" y="253"/>
                  </a:lnTo>
                  <a:lnTo>
                    <a:pt x="336" y="237"/>
                  </a:lnTo>
                  <a:lnTo>
                    <a:pt x="351" y="223"/>
                  </a:lnTo>
                  <a:lnTo>
                    <a:pt x="366" y="209"/>
                  </a:lnTo>
                  <a:lnTo>
                    <a:pt x="382" y="196"/>
                  </a:lnTo>
                  <a:lnTo>
                    <a:pt x="396" y="184"/>
                  </a:lnTo>
                  <a:lnTo>
                    <a:pt x="411" y="173"/>
                  </a:lnTo>
                  <a:lnTo>
                    <a:pt x="425" y="163"/>
                  </a:lnTo>
                  <a:lnTo>
                    <a:pt x="439" y="154"/>
                  </a:lnTo>
                  <a:lnTo>
                    <a:pt x="453" y="146"/>
                  </a:lnTo>
                  <a:lnTo>
                    <a:pt x="466" y="140"/>
                  </a:lnTo>
                  <a:lnTo>
                    <a:pt x="478" y="134"/>
                  </a:lnTo>
                  <a:lnTo>
                    <a:pt x="490" y="131"/>
                  </a:lnTo>
                  <a:lnTo>
                    <a:pt x="501" y="127"/>
                  </a:lnTo>
                  <a:lnTo>
                    <a:pt x="511" y="126"/>
                  </a:lnTo>
                  <a:lnTo>
                    <a:pt x="520" y="127"/>
                  </a:lnTo>
                  <a:lnTo>
                    <a:pt x="528" y="130"/>
                  </a:lnTo>
                  <a:lnTo>
                    <a:pt x="535" y="133"/>
                  </a:lnTo>
                  <a:lnTo>
                    <a:pt x="541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75"/>
            <p:cNvSpPr/>
            <p:nvPr/>
          </p:nvSpPr>
          <p:spPr>
            <a:xfrm>
              <a:off x="1598613" y="3827463"/>
              <a:ext cx="554037" cy="265112"/>
            </a:xfrm>
            <a:custGeom>
              <a:avLst/>
              <a:gdLst/>
              <a:ahLst/>
              <a:cxnLst/>
              <a:rect l="l" t="t" r="r" b="b"/>
              <a:pathLst>
                <a:path w="3913" h="1866" extrusionOk="0">
                  <a:moveTo>
                    <a:pt x="3857" y="1156"/>
                  </a:moveTo>
                  <a:lnTo>
                    <a:pt x="3833" y="1152"/>
                  </a:lnTo>
                  <a:lnTo>
                    <a:pt x="3808" y="1149"/>
                  </a:lnTo>
                  <a:lnTo>
                    <a:pt x="3784" y="1147"/>
                  </a:lnTo>
                  <a:lnTo>
                    <a:pt x="3759" y="1146"/>
                  </a:lnTo>
                  <a:lnTo>
                    <a:pt x="3736" y="1146"/>
                  </a:lnTo>
                  <a:lnTo>
                    <a:pt x="3713" y="1147"/>
                  </a:lnTo>
                  <a:lnTo>
                    <a:pt x="3689" y="1148"/>
                  </a:lnTo>
                  <a:lnTo>
                    <a:pt x="3666" y="1150"/>
                  </a:lnTo>
                  <a:lnTo>
                    <a:pt x="3667" y="1113"/>
                  </a:lnTo>
                  <a:lnTo>
                    <a:pt x="3667" y="1076"/>
                  </a:lnTo>
                  <a:lnTo>
                    <a:pt x="3666" y="1041"/>
                  </a:lnTo>
                  <a:lnTo>
                    <a:pt x="3664" y="1007"/>
                  </a:lnTo>
                  <a:lnTo>
                    <a:pt x="3662" y="975"/>
                  </a:lnTo>
                  <a:lnTo>
                    <a:pt x="3657" y="945"/>
                  </a:lnTo>
                  <a:lnTo>
                    <a:pt x="3652" y="916"/>
                  </a:lnTo>
                  <a:lnTo>
                    <a:pt x="3646" y="891"/>
                  </a:lnTo>
                  <a:lnTo>
                    <a:pt x="3640" y="866"/>
                  </a:lnTo>
                  <a:lnTo>
                    <a:pt x="3632" y="845"/>
                  </a:lnTo>
                  <a:lnTo>
                    <a:pt x="3623" y="828"/>
                  </a:lnTo>
                  <a:lnTo>
                    <a:pt x="3613" y="812"/>
                  </a:lnTo>
                  <a:lnTo>
                    <a:pt x="3608" y="807"/>
                  </a:lnTo>
                  <a:lnTo>
                    <a:pt x="3603" y="801"/>
                  </a:lnTo>
                  <a:lnTo>
                    <a:pt x="3597" y="795"/>
                  </a:lnTo>
                  <a:lnTo>
                    <a:pt x="3592" y="792"/>
                  </a:lnTo>
                  <a:lnTo>
                    <a:pt x="3585" y="789"/>
                  </a:lnTo>
                  <a:lnTo>
                    <a:pt x="3580" y="787"/>
                  </a:lnTo>
                  <a:lnTo>
                    <a:pt x="3573" y="785"/>
                  </a:lnTo>
                  <a:lnTo>
                    <a:pt x="3566" y="785"/>
                  </a:lnTo>
                  <a:lnTo>
                    <a:pt x="3554" y="788"/>
                  </a:lnTo>
                  <a:lnTo>
                    <a:pt x="3542" y="791"/>
                  </a:lnTo>
                  <a:lnTo>
                    <a:pt x="3530" y="797"/>
                  </a:lnTo>
                  <a:lnTo>
                    <a:pt x="3517" y="803"/>
                  </a:lnTo>
                  <a:lnTo>
                    <a:pt x="3505" y="812"/>
                  </a:lnTo>
                  <a:lnTo>
                    <a:pt x="3492" y="822"/>
                  </a:lnTo>
                  <a:lnTo>
                    <a:pt x="3480" y="833"/>
                  </a:lnTo>
                  <a:lnTo>
                    <a:pt x="3468" y="846"/>
                  </a:lnTo>
                  <a:lnTo>
                    <a:pt x="3442" y="874"/>
                  </a:lnTo>
                  <a:lnTo>
                    <a:pt x="3418" y="905"/>
                  </a:lnTo>
                  <a:lnTo>
                    <a:pt x="3392" y="937"/>
                  </a:lnTo>
                  <a:lnTo>
                    <a:pt x="3368" y="972"/>
                  </a:lnTo>
                  <a:lnTo>
                    <a:pt x="3342" y="1005"/>
                  </a:lnTo>
                  <a:lnTo>
                    <a:pt x="3317" y="1037"/>
                  </a:lnTo>
                  <a:lnTo>
                    <a:pt x="3291" y="1068"/>
                  </a:lnTo>
                  <a:lnTo>
                    <a:pt x="3266" y="1095"/>
                  </a:lnTo>
                  <a:lnTo>
                    <a:pt x="3252" y="1107"/>
                  </a:lnTo>
                  <a:lnTo>
                    <a:pt x="3240" y="1118"/>
                  </a:lnTo>
                  <a:lnTo>
                    <a:pt x="3227" y="1127"/>
                  </a:lnTo>
                  <a:lnTo>
                    <a:pt x="3214" y="1136"/>
                  </a:lnTo>
                  <a:lnTo>
                    <a:pt x="3201" y="1143"/>
                  </a:lnTo>
                  <a:lnTo>
                    <a:pt x="3188" y="1147"/>
                  </a:lnTo>
                  <a:lnTo>
                    <a:pt x="3175" y="1150"/>
                  </a:lnTo>
                  <a:lnTo>
                    <a:pt x="3163" y="1152"/>
                  </a:lnTo>
                  <a:lnTo>
                    <a:pt x="3150" y="1149"/>
                  </a:lnTo>
                  <a:lnTo>
                    <a:pt x="3143" y="1143"/>
                  </a:lnTo>
                  <a:lnTo>
                    <a:pt x="3137" y="1133"/>
                  </a:lnTo>
                  <a:lnTo>
                    <a:pt x="3134" y="1119"/>
                  </a:lnTo>
                  <a:lnTo>
                    <a:pt x="3134" y="1103"/>
                  </a:lnTo>
                  <a:lnTo>
                    <a:pt x="3136" y="1084"/>
                  </a:lnTo>
                  <a:lnTo>
                    <a:pt x="3139" y="1063"/>
                  </a:lnTo>
                  <a:lnTo>
                    <a:pt x="3146" y="1038"/>
                  </a:lnTo>
                  <a:lnTo>
                    <a:pt x="3155" y="1013"/>
                  </a:lnTo>
                  <a:lnTo>
                    <a:pt x="3165" y="985"/>
                  </a:lnTo>
                  <a:lnTo>
                    <a:pt x="3177" y="957"/>
                  </a:lnTo>
                  <a:lnTo>
                    <a:pt x="3190" y="929"/>
                  </a:lnTo>
                  <a:lnTo>
                    <a:pt x="3205" y="899"/>
                  </a:lnTo>
                  <a:lnTo>
                    <a:pt x="3220" y="869"/>
                  </a:lnTo>
                  <a:lnTo>
                    <a:pt x="3238" y="839"/>
                  </a:lnTo>
                  <a:lnTo>
                    <a:pt x="3256" y="809"/>
                  </a:lnTo>
                  <a:lnTo>
                    <a:pt x="3273" y="780"/>
                  </a:lnTo>
                  <a:lnTo>
                    <a:pt x="3292" y="752"/>
                  </a:lnTo>
                  <a:lnTo>
                    <a:pt x="3312" y="726"/>
                  </a:lnTo>
                  <a:lnTo>
                    <a:pt x="3331" y="700"/>
                  </a:lnTo>
                  <a:lnTo>
                    <a:pt x="3351" y="678"/>
                  </a:lnTo>
                  <a:lnTo>
                    <a:pt x="3371" y="657"/>
                  </a:lnTo>
                  <a:lnTo>
                    <a:pt x="3390" y="639"/>
                  </a:lnTo>
                  <a:lnTo>
                    <a:pt x="3409" y="623"/>
                  </a:lnTo>
                  <a:lnTo>
                    <a:pt x="3428" y="612"/>
                  </a:lnTo>
                  <a:lnTo>
                    <a:pt x="3445" y="603"/>
                  </a:lnTo>
                  <a:lnTo>
                    <a:pt x="3462" y="599"/>
                  </a:lnTo>
                  <a:lnTo>
                    <a:pt x="3478" y="599"/>
                  </a:lnTo>
                  <a:lnTo>
                    <a:pt x="3492" y="603"/>
                  </a:lnTo>
                  <a:lnTo>
                    <a:pt x="3505" y="612"/>
                  </a:lnTo>
                  <a:lnTo>
                    <a:pt x="3517" y="627"/>
                  </a:lnTo>
                  <a:lnTo>
                    <a:pt x="3527" y="647"/>
                  </a:lnTo>
                  <a:lnTo>
                    <a:pt x="3534" y="660"/>
                  </a:lnTo>
                  <a:lnTo>
                    <a:pt x="3541" y="672"/>
                  </a:lnTo>
                  <a:lnTo>
                    <a:pt x="3549" y="681"/>
                  </a:lnTo>
                  <a:lnTo>
                    <a:pt x="3555" y="688"/>
                  </a:lnTo>
                  <a:lnTo>
                    <a:pt x="3563" y="691"/>
                  </a:lnTo>
                  <a:lnTo>
                    <a:pt x="3571" y="693"/>
                  </a:lnTo>
                  <a:lnTo>
                    <a:pt x="3579" y="693"/>
                  </a:lnTo>
                  <a:lnTo>
                    <a:pt x="3585" y="691"/>
                  </a:lnTo>
                  <a:lnTo>
                    <a:pt x="3592" y="688"/>
                  </a:lnTo>
                  <a:lnTo>
                    <a:pt x="3598" y="682"/>
                  </a:lnTo>
                  <a:lnTo>
                    <a:pt x="3604" y="674"/>
                  </a:lnTo>
                  <a:lnTo>
                    <a:pt x="3610" y="667"/>
                  </a:lnTo>
                  <a:lnTo>
                    <a:pt x="3613" y="657"/>
                  </a:lnTo>
                  <a:lnTo>
                    <a:pt x="3616" y="646"/>
                  </a:lnTo>
                  <a:lnTo>
                    <a:pt x="3618" y="633"/>
                  </a:lnTo>
                  <a:lnTo>
                    <a:pt x="3620" y="620"/>
                  </a:lnTo>
                  <a:lnTo>
                    <a:pt x="3618" y="606"/>
                  </a:lnTo>
                  <a:lnTo>
                    <a:pt x="3616" y="586"/>
                  </a:lnTo>
                  <a:lnTo>
                    <a:pt x="3613" y="574"/>
                  </a:lnTo>
                  <a:lnTo>
                    <a:pt x="3610" y="561"/>
                  </a:lnTo>
                  <a:lnTo>
                    <a:pt x="3604" y="548"/>
                  </a:lnTo>
                  <a:lnTo>
                    <a:pt x="3598" y="536"/>
                  </a:lnTo>
                  <a:lnTo>
                    <a:pt x="3591" y="524"/>
                  </a:lnTo>
                  <a:lnTo>
                    <a:pt x="3581" y="511"/>
                  </a:lnTo>
                  <a:lnTo>
                    <a:pt x="3571" y="501"/>
                  </a:lnTo>
                  <a:lnTo>
                    <a:pt x="3557" y="491"/>
                  </a:lnTo>
                  <a:lnTo>
                    <a:pt x="3550" y="487"/>
                  </a:lnTo>
                  <a:lnTo>
                    <a:pt x="3542" y="484"/>
                  </a:lnTo>
                  <a:lnTo>
                    <a:pt x="3534" y="480"/>
                  </a:lnTo>
                  <a:lnTo>
                    <a:pt x="3525" y="477"/>
                  </a:lnTo>
                  <a:lnTo>
                    <a:pt x="3515" y="475"/>
                  </a:lnTo>
                  <a:lnTo>
                    <a:pt x="3505" y="474"/>
                  </a:lnTo>
                  <a:lnTo>
                    <a:pt x="3495" y="473"/>
                  </a:lnTo>
                  <a:lnTo>
                    <a:pt x="3483" y="473"/>
                  </a:lnTo>
                  <a:lnTo>
                    <a:pt x="3454" y="474"/>
                  </a:lnTo>
                  <a:lnTo>
                    <a:pt x="3425" y="479"/>
                  </a:lnTo>
                  <a:lnTo>
                    <a:pt x="3398" y="487"/>
                  </a:lnTo>
                  <a:lnTo>
                    <a:pt x="3372" y="498"/>
                  </a:lnTo>
                  <a:lnTo>
                    <a:pt x="3346" y="513"/>
                  </a:lnTo>
                  <a:lnTo>
                    <a:pt x="3321" y="528"/>
                  </a:lnTo>
                  <a:lnTo>
                    <a:pt x="3297" y="547"/>
                  </a:lnTo>
                  <a:lnTo>
                    <a:pt x="3273" y="567"/>
                  </a:lnTo>
                  <a:lnTo>
                    <a:pt x="3250" y="589"/>
                  </a:lnTo>
                  <a:lnTo>
                    <a:pt x="3228" y="612"/>
                  </a:lnTo>
                  <a:lnTo>
                    <a:pt x="3207" y="638"/>
                  </a:lnTo>
                  <a:lnTo>
                    <a:pt x="3186" y="665"/>
                  </a:lnTo>
                  <a:lnTo>
                    <a:pt x="3166" y="691"/>
                  </a:lnTo>
                  <a:lnTo>
                    <a:pt x="3145" y="719"/>
                  </a:lnTo>
                  <a:lnTo>
                    <a:pt x="3126" y="747"/>
                  </a:lnTo>
                  <a:lnTo>
                    <a:pt x="3107" y="775"/>
                  </a:lnTo>
                  <a:lnTo>
                    <a:pt x="3069" y="832"/>
                  </a:lnTo>
                  <a:lnTo>
                    <a:pt x="3033" y="886"/>
                  </a:lnTo>
                  <a:lnTo>
                    <a:pt x="3015" y="913"/>
                  </a:lnTo>
                  <a:lnTo>
                    <a:pt x="2997" y="939"/>
                  </a:lnTo>
                  <a:lnTo>
                    <a:pt x="2980" y="962"/>
                  </a:lnTo>
                  <a:lnTo>
                    <a:pt x="2962" y="984"/>
                  </a:lnTo>
                  <a:lnTo>
                    <a:pt x="2945" y="1004"/>
                  </a:lnTo>
                  <a:lnTo>
                    <a:pt x="2927" y="1023"/>
                  </a:lnTo>
                  <a:lnTo>
                    <a:pt x="2910" y="1038"/>
                  </a:lnTo>
                  <a:lnTo>
                    <a:pt x="2892" y="1053"/>
                  </a:lnTo>
                  <a:lnTo>
                    <a:pt x="2874" y="1064"/>
                  </a:lnTo>
                  <a:lnTo>
                    <a:pt x="2855" y="1072"/>
                  </a:lnTo>
                  <a:lnTo>
                    <a:pt x="2838" y="1077"/>
                  </a:lnTo>
                  <a:lnTo>
                    <a:pt x="2819" y="1078"/>
                  </a:lnTo>
                  <a:lnTo>
                    <a:pt x="2810" y="1077"/>
                  </a:lnTo>
                  <a:lnTo>
                    <a:pt x="2802" y="1074"/>
                  </a:lnTo>
                  <a:lnTo>
                    <a:pt x="2795" y="1069"/>
                  </a:lnTo>
                  <a:lnTo>
                    <a:pt x="2790" y="1062"/>
                  </a:lnTo>
                  <a:lnTo>
                    <a:pt x="2784" y="1054"/>
                  </a:lnTo>
                  <a:lnTo>
                    <a:pt x="2780" y="1043"/>
                  </a:lnTo>
                  <a:lnTo>
                    <a:pt x="2775" y="1032"/>
                  </a:lnTo>
                  <a:lnTo>
                    <a:pt x="2772" y="1018"/>
                  </a:lnTo>
                  <a:lnTo>
                    <a:pt x="2765" y="990"/>
                  </a:lnTo>
                  <a:lnTo>
                    <a:pt x="2761" y="956"/>
                  </a:lnTo>
                  <a:lnTo>
                    <a:pt x="2757" y="922"/>
                  </a:lnTo>
                  <a:lnTo>
                    <a:pt x="2753" y="885"/>
                  </a:lnTo>
                  <a:lnTo>
                    <a:pt x="2749" y="848"/>
                  </a:lnTo>
                  <a:lnTo>
                    <a:pt x="2742" y="812"/>
                  </a:lnTo>
                  <a:lnTo>
                    <a:pt x="2739" y="794"/>
                  </a:lnTo>
                  <a:lnTo>
                    <a:pt x="2734" y="778"/>
                  </a:lnTo>
                  <a:lnTo>
                    <a:pt x="2730" y="761"/>
                  </a:lnTo>
                  <a:lnTo>
                    <a:pt x="2724" y="747"/>
                  </a:lnTo>
                  <a:lnTo>
                    <a:pt x="2719" y="732"/>
                  </a:lnTo>
                  <a:lnTo>
                    <a:pt x="2712" y="719"/>
                  </a:lnTo>
                  <a:lnTo>
                    <a:pt x="2704" y="707"/>
                  </a:lnTo>
                  <a:lnTo>
                    <a:pt x="2696" y="697"/>
                  </a:lnTo>
                  <a:lnTo>
                    <a:pt x="2686" y="688"/>
                  </a:lnTo>
                  <a:lnTo>
                    <a:pt x="2674" y="680"/>
                  </a:lnTo>
                  <a:lnTo>
                    <a:pt x="2662" y="674"/>
                  </a:lnTo>
                  <a:lnTo>
                    <a:pt x="2649" y="671"/>
                  </a:lnTo>
                  <a:lnTo>
                    <a:pt x="2633" y="670"/>
                  </a:lnTo>
                  <a:lnTo>
                    <a:pt x="2617" y="671"/>
                  </a:lnTo>
                  <a:lnTo>
                    <a:pt x="2600" y="674"/>
                  </a:lnTo>
                  <a:lnTo>
                    <a:pt x="2585" y="679"/>
                  </a:lnTo>
                  <a:lnTo>
                    <a:pt x="2568" y="687"/>
                  </a:lnTo>
                  <a:lnTo>
                    <a:pt x="2551" y="696"/>
                  </a:lnTo>
                  <a:lnTo>
                    <a:pt x="2535" y="707"/>
                  </a:lnTo>
                  <a:lnTo>
                    <a:pt x="2518" y="719"/>
                  </a:lnTo>
                  <a:lnTo>
                    <a:pt x="2501" y="732"/>
                  </a:lnTo>
                  <a:lnTo>
                    <a:pt x="2485" y="747"/>
                  </a:lnTo>
                  <a:lnTo>
                    <a:pt x="2469" y="762"/>
                  </a:lnTo>
                  <a:lnTo>
                    <a:pt x="2453" y="779"/>
                  </a:lnTo>
                  <a:lnTo>
                    <a:pt x="2422" y="814"/>
                  </a:lnTo>
                  <a:lnTo>
                    <a:pt x="2392" y="851"/>
                  </a:lnTo>
                  <a:lnTo>
                    <a:pt x="2364" y="889"/>
                  </a:lnTo>
                  <a:lnTo>
                    <a:pt x="2337" y="924"/>
                  </a:lnTo>
                  <a:lnTo>
                    <a:pt x="2313" y="959"/>
                  </a:lnTo>
                  <a:lnTo>
                    <a:pt x="2292" y="988"/>
                  </a:lnTo>
                  <a:lnTo>
                    <a:pt x="2273" y="1015"/>
                  </a:lnTo>
                  <a:lnTo>
                    <a:pt x="2257" y="1035"/>
                  </a:lnTo>
                  <a:lnTo>
                    <a:pt x="2252" y="1043"/>
                  </a:lnTo>
                  <a:lnTo>
                    <a:pt x="2246" y="1048"/>
                  </a:lnTo>
                  <a:lnTo>
                    <a:pt x="2242" y="1052"/>
                  </a:lnTo>
                  <a:lnTo>
                    <a:pt x="2239" y="1053"/>
                  </a:lnTo>
                  <a:lnTo>
                    <a:pt x="2234" y="1052"/>
                  </a:lnTo>
                  <a:lnTo>
                    <a:pt x="2232" y="1049"/>
                  </a:lnTo>
                  <a:lnTo>
                    <a:pt x="2230" y="1045"/>
                  </a:lnTo>
                  <a:lnTo>
                    <a:pt x="2227" y="1038"/>
                  </a:lnTo>
                  <a:lnTo>
                    <a:pt x="2226" y="1031"/>
                  </a:lnTo>
                  <a:lnTo>
                    <a:pt x="2226" y="1022"/>
                  </a:lnTo>
                  <a:lnTo>
                    <a:pt x="2226" y="1012"/>
                  </a:lnTo>
                  <a:lnTo>
                    <a:pt x="2227" y="1001"/>
                  </a:lnTo>
                  <a:lnTo>
                    <a:pt x="2231" y="975"/>
                  </a:lnTo>
                  <a:lnTo>
                    <a:pt x="2236" y="945"/>
                  </a:lnTo>
                  <a:lnTo>
                    <a:pt x="2243" y="914"/>
                  </a:lnTo>
                  <a:lnTo>
                    <a:pt x="2251" y="881"/>
                  </a:lnTo>
                  <a:lnTo>
                    <a:pt x="2267" y="813"/>
                  </a:lnTo>
                  <a:lnTo>
                    <a:pt x="2285" y="749"/>
                  </a:lnTo>
                  <a:lnTo>
                    <a:pt x="2300" y="696"/>
                  </a:lnTo>
                  <a:lnTo>
                    <a:pt x="2310" y="660"/>
                  </a:lnTo>
                  <a:lnTo>
                    <a:pt x="2312" y="649"/>
                  </a:lnTo>
                  <a:lnTo>
                    <a:pt x="2314" y="637"/>
                  </a:lnTo>
                  <a:lnTo>
                    <a:pt x="2315" y="626"/>
                  </a:lnTo>
                  <a:lnTo>
                    <a:pt x="2315" y="615"/>
                  </a:lnTo>
                  <a:lnTo>
                    <a:pt x="2314" y="605"/>
                  </a:lnTo>
                  <a:lnTo>
                    <a:pt x="2313" y="594"/>
                  </a:lnTo>
                  <a:lnTo>
                    <a:pt x="2311" y="585"/>
                  </a:lnTo>
                  <a:lnTo>
                    <a:pt x="2306" y="575"/>
                  </a:lnTo>
                  <a:lnTo>
                    <a:pt x="2302" y="567"/>
                  </a:lnTo>
                  <a:lnTo>
                    <a:pt x="2296" y="559"/>
                  </a:lnTo>
                  <a:lnTo>
                    <a:pt x="2288" y="552"/>
                  </a:lnTo>
                  <a:lnTo>
                    <a:pt x="2280" y="547"/>
                  </a:lnTo>
                  <a:lnTo>
                    <a:pt x="2270" y="542"/>
                  </a:lnTo>
                  <a:lnTo>
                    <a:pt x="2258" y="539"/>
                  </a:lnTo>
                  <a:lnTo>
                    <a:pt x="2245" y="537"/>
                  </a:lnTo>
                  <a:lnTo>
                    <a:pt x="2231" y="536"/>
                  </a:lnTo>
                  <a:lnTo>
                    <a:pt x="2219" y="537"/>
                  </a:lnTo>
                  <a:lnTo>
                    <a:pt x="2209" y="538"/>
                  </a:lnTo>
                  <a:lnTo>
                    <a:pt x="2201" y="541"/>
                  </a:lnTo>
                  <a:lnTo>
                    <a:pt x="2193" y="546"/>
                  </a:lnTo>
                  <a:lnTo>
                    <a:pt x="2188" y="550"/>
                  </a:lnTo>
                  <a:lnTo>
                    <a:pt x="2183" y="556"/>
                  </a:lnTo>
                  <a:lnTo>
                    <a:pt x="2179" y="562"/>
                  </a:lnTo>
                  <a:lnTo>
                    <a:pt x="2176" y="569"/>
                  </a:lnTo>
                  <a:lnTo>
                    <a:pt x="2172" y="584"/>
                  </a:lnTo>
                  <a:lnTo>
                    <a:pt x="2171" y="599"/>
                  </a:lnTo>
                  <a:lnTo>
                    <a:pt x="2170" y="615"/>
                  </a:lnTo>
                  <a:lnTo>
                    <a:pt x="2169" y="629"/>
                  </a:lnTo>
                  <a:lnTo>
                    <a:pt x="2166" y="656"/>
                  </a:lnTo>
                  <a:lnTo>
                    <a:pt x="2161" y="687"/>
                  </a:lnTo>
                  <a:lnTo>
                    <a:pt x="2155" y="720"/>
                  </a:lnTo>
                  <a:lnTo>
                    <a:pt x="2148" y="757"/>
                  </a:lnTo>
                  <a:lnTo>
                    <a:pt x="2139" y="795"/>
                  </a:lnTo>
                  <a:lnTo>
                    <a:pt x="2128" y="834"/>
                  </a:lnTo>
                  <a:lnTo>
                    <a:pt x="2117" y="874"/>
                  </a:lnTo>
                  <a:lnTo>
                    <a:pt x="2104" y="913"/>
                  </a:lnTo>
                  <a:lnTo>
                    <a:pt x="2091" y="950"/>
                  </a:lnTo>
                  <a:lnTo>
                    <a:pt x="2077" y="985"/>
                  </a:lnTo>
                  <a:lnTo>
                    <a:pt x="2069" y="1002"/>
                  </a:lnTo>
                  <a:lnTo>
                    <a:pt x="2061" y="1017"/>
                  </a:lnTo>
                  <a:lnTo>
                    <a:pt x="2053" y="1032"/>
                  </a:lnTo>
                  <a:lnTo>
                    <a:pt x="2046" y="1045"/>
                  </a:lnTo>
                  <a:lnTo>
                    <a:pt x="2038" y="1057"/>
                  </a:lnTo>
                  <a:lnTo>
                    <a:pt x="2029" y="1068"/>
                  </a:lnTo>
                  <a:lnTo>
                    <a:pt x="2021" y="1077"/>
                  </a:lnTo>
                  <a:lnTo>
                    <a:pt x="2012" y="1085"/>
                  </a:lnTo>
                  <a:lnTo>
                    <a:pt x="2004" y="1092"/>
                  </a:lnTo>
                  <a:lnTo>
                    <a:pt x="1996" y="1096"/>
                  </a:lnTo>
                  <a:lnTo>
                    <a:pt x="1987" y="1099"/>
                  </a:lnTo>
                  <a:lnTo>
                    <a:pt x="1978" y="1101"/>
                  </a:lnTo>
                  <a:lnTo>
                    <a:pt x="1969" y="1099"/>
                  </a:lnTo>
                  <a:lnTo>
                    <a:pt x="1960" y="1096"/>
                  </a:lnTo>
                  <a:lnTo>
                    <a:pt x="1952" y="1092"/>
                  </a:lnTo>
                  <a:lnTo>
                    <a:pt x="1945" y="1086"/>
                  </a:lnTo>
                  <a:lnTo>
                    <a:pt x="1939" y="1078"/>
                  </a:lnTo>
                  <a:lnTo>
                    <a:pt x="1933" y="1068"/>
                  </a:lnTo>
                  <a:lnTo>
                    <a:pt x="1928" y="1058"/>
                  </a:lnTo>
                  <a:lnTo>
                    <a:pt x="1924" y="1046"/>
                  </a:lnTo>
                  <a:lnTo>
                    <a:pt x="1920" y="1033"/>
                  </a:lnTo>
                  <a:lnTo>
                    <a:pt x="1917" y="1020"/>
                  </a:lnTo>
                  <a:lnTo>
                    <a:pt x="1914" y="1004"/>
                  </a:lnTo>
                  <a:lnTo>
                    <a:pt x="1911" y="988"/>
                  </a:lnTo>
                  <a:lnTo>
                    <a:pt x="1909" y="954"/>
                  </a:lnTo>
                  <a:lnTo>
                    <a:pt x="1907" y="919"/>
                  </a:lnTo>
                  <a:lnTo>
                    <a:pt x="1907" y="882"/>
                  </a:lnTo>
                  <a:lnTo>
                    <a:pt x="1908" y="844"/>
                  </a:lnTo>
                  <a:lnTo>
                    <a:pt x="1909" y="807"/>
                  </a:lnTo>
                  <a:lnTo>
                    <a:pt x="1911" y="771"/>
                  </a:lnTo>
                  <a:lnTo>
                    <a:pt x="1915" y="706"/>
                  </a:lnTo>
                  <a:lnTo>
                    <a:pt x="1917" y="655"/>
                  </a:lnTo>
                  <a:lnTo>
                    <a:pt x="1917" y="645"/>
                  </a:lnTo>
                  <a:lnTo>
                    <a:pt x="1917" y="636"/>
                  </a:lnTo>
                  <a:lnTo>
                    <a:pt x="1916" y="627"/>
                  </a:lnTo>
                  <a:lnTo>
                    <a:pt x="1914" y="618"/>
                  </a:lnTo>
                  <a:lnTo>
                    <a:pt x="1911" y="610"/>
                  </a:lnTo>
                  <a:lnTo>
                    <a:pt x="1909" y="602"/>
                  </a:lnTo>
                  <a:lnTo>
                    <a:pt x="1906" y="596"/>
                  </a:lnTo>
                  <a:lnTo>
                    <a:pt x="1902" y="589"/>
                  </a:lnTo>
                  <a:lnTo>
                    <a:pt x="1898" y="584"/>
                  </a:lnTo>
                  <a:lnTo>
                    <a:pt x="1894" y="578"/>
                  </a:lnTo>
                  <a:lnTo>
                    <a:pt x="1889" y="574"/>
                  </a:lnTo>
                  <a:lnTo>
                    <a:pt x="1885" y="569"/>
                  </a:lnTo>
                  <a:lnTo>
                    <a:pt x="1879" y="565"/>
                  </a:lnTo>
                  <a:lnTo>
                    <a:pt x="1874" y="561"/>
                  </a:lnTo>
                  <a:lnTo>
                    <a:pt x="1868" y="559"/>
                  </a:lnTo>
                  <a:lnTo>
                    <a:pt x="1862" y="557"/>
                  </a:lnTo>
                  <a:lnTo>
                    <a:pt x="1850" y="554"/>
                  </a:lnTo>
                  <a:lnTo>
                    <a:pt x="1837" y="552"/>
                  </a:lnTo>
                  <a:lnTo>
                    <a:pt x="1824" y="554"/>
                  </a:lnTo>
                  <a:lnTo>
                    <a:pt x="1810" y="557"/>
                  </a:lnTo>
                  <a:lnTo>
                    <a:pt x="1797" y="564"/>
                  </a:lnTo>
                  <a:lnTo>
                    <a:pt x="1785" y="571"/>
                  </a:lnTo>
                  <a:lnTo>
                    <a:pt x="1773" y="581"/>
                  </a:lnTo>
                  <a:lnTo>
                    <a:pt x="1760" y="594"/>
                  </a:lnTo>
                  <a:lnTo>
                    <a:pt x="1748" y="610"/>
                  </a:lnTo>
                  <a:lnTo>
                    <a:pt x="1734" y="635"/>
                  </a:lnTo>
                  <a:lnTo>
                    <a:pt x="1717" y="665"/>
                  </a:lnTo>
                  <a:lnTo>
                    <a:pt x="1699" y="699"/>
                  </a:lnTo>
                  <a:lnTo>
                    <a:pt x="1661" y="778"/>
                  </a:lnTo>
                  <a:lnTo>
                    <a:pt x="1617" y="862"/>
                  </a:lnTo>
                  <a:lnTo>
                    <a:pt x="1595" y="904"/>
                  </a:lnTo>
                  <a:lnTo>
                    <a:pt x="1572" y="943"/>
                  </a:lnTo>
                  <a:lnTo>
                    <a:pt x="1550" y="980"/>
                  </a:lnTo>
                  <a:lnTo>
                    <a:pt x="1529" y="1012"/>
                  </a:lnTo>
                  <a:lnTo>
                    <a:pt x="1518" y="1026"/>
                  </a:lnTo>
                  <a:lnTo>
                    <a:pt x="1506" y="1039"/>
                  </a:lnTo>
                  <a:lnTo>
                    <a:pt x="1496" y="1051"/>
                  </a:lnTo>
                  <a:lnTo>
                    <a:pt x="1486" y="1061"/>
                  </a:lnTo>
                  <a:lnTo>
                    <a:pt x="1476" y="1067"/>
                  </a:lnTo>
                  <a:lnTo>
                    <a:pt x="1466" y="1073"/>
                  </a:lnTo>
                  <a:lnTo>
                    <a:pt x="1458" y="1077"/>
                  </a:lnTo>
                  <a:lnTo>
                    <a:pt x="1449" y="1078"/>
                  </a:lnTo>
                  <a:lnTo>
                    <a:pt x="1439" y="1076"/>
                  </a:lnTo>
                  <a:lnTo>
                    <a:pt x="1431" y="1072"/>
                  </a:lnTo>
                  <a:lnTo>
                    <a:pt x="1425" y="1063"/>
                  </a:lnTo>
                  <a:lnTo>
                    <a:pt x="1422" y="1052"/>
                  </a:lnTo>
                  <a:lnTo>
                    <a:pt x="1420" y="1038"/>
                  </a:lnTo>
                  <a:lnTo>
                    <a:pt x="1420" y="1022"/>
                  </a:lnTo>
                  <a:lnTo>
                    <a:pt x="1421" y="1004"/>
                  </a:lnTo>
                  <a:lnTo>
                    <a:pt x="1423" y="983"/>
                  </a:lnTo>
                  <a:lnTo>
                    <a:pt x="1431" y="937"/>
                  </a:lnTo>
                  <a:lnTo>
                    <a:pt x="1442" y="886"/>
                  </a:lnTo>
                  <a:lnTo>
                    <a:pt x="1455" y="831"/>
                  </a:lnTo>
                  <a:lnTo>
                    <a:pt x="1469" y="774"/>
                  </a:lnTo>
                  <a:lnTo>
                    <a:pt x="1481" y="718"/>
                  </a:lnTo>
                  <a:lnTo>
                    <a:pt x="1491" y="663"/>
                  </a:lnTo>
                  <a:lnTo>
                    <a:pt x="1495" y="637"/>
                  </a:lnTo>
                  <a:lnTo>
                    <a:pt x="1498" y="612"/>
                  </a:lnTo>
                  <a:lnTo>
                    <a:pt x="1500" y="588"/>
                  </a:lnTo>
                  <a:lnTo>
                    <a:pt x="1500" y="566"/>
                  </a:lnTo>
                  <a:lnTo>
                    <a:pt x="1499" y="546"/>
                  </a:lnTo>
                  <a:lnTo>
                    <a:pt x="1495" y="527"/>
                  </a:lnTo>
                  <a:lnTo>
                    <a:pt x="1490" y="511"/>
                  </a:lnTo>
                  <a:lnTo>
                    <a:pt x="1483" y="497"/>
                  </a:lnTo>
                  <a:lnTo>
                    <a:pt x="1474" y="486"/>
                  </a:lnTo>
                  <a:lnTo>
                    <a:pt x="1463" y="478"/>
                  </a:lnTo>
                  <a:lnTo>
                    <a:pt x="1449" y="474"/>
                  </a:lnTo>
                  <a:lnTo>
                    <a:pt x="1432" y="471"/>
                  </a:lnTo>
                  <a:lnTo>
                    <a:pt x="1420" y="471"/>
                  </a:lnTo>
                  <a:lnTo>
                    <a:pt x="1405" y="474"/>
                  </a:lnTo>
                  <a:lnTo>
                    <a:pt x="1390" y="476"/>
                  </a:lnTo>
                  <a:lnTo>
                    <a:pt x="1372" y="479"/>
                  </a:lnTo>
                  <a:lnTo>
                    <a:pt x="1333" y="487"/>
                  </a:lnTo>
                  <a:lnTo>
                    <a:pt x="1288" y="496"/>
                  </a:lnTo>
                  <a:lnTo>
                    <a:pt x="1239" y="505"/>
                  </a:lnTo>
                  <a:lnTo>
                    <a:pt x="1185" y="514"/>
                  </a:lnTo>
                  <a:lnTo>
                    <a:pt x="1157" y="517"/>
                  </a:lnTo>
                  <a:lnTo>
                    <a:pt x="1129" y="519"/>
                  </a:lnTo>
                  <a:lnTo>
                    <a:pt x="1100" y="521"/>
                  </a:lnTo>
                  <a:lnTo>
                    <a:pt x="1070" y="523"/>
                  </a:lnTo>
                  <a:lnTo>
                    <a:pt x="1093" y="453"/>
                  </a:lnTo>
                  <a:lnTo>
                    <a:pt x="1114" y="386"/>
                  </a:lnTo>
                  <a:lnTo>
                    <a:pt x="1134" y="324"/>
                  </a:lnTo>
                  <a:lnTo>
                    <a:pt x="1153" y="265"/>
                  </a:lnTo>
                  <a:lnTo>
                    <a:pt x="1169" y="211"/>
                  </a:lnTo>
                  <a:lnTo>
                    <a:pt x="1185" y="161"/>
                  </a:lnTo>
                  <a:lnTo>
                    <a:pt x="1197" y="116"/>
                  </a:lnTo>
                  <a:lnTo>
                    <a:pt x="1206" y="78"/>
                  </a:lnTo>
                  <a:lnTo>
                    <a:pt x="1207" y="67"/>
                  </a:lnTo>
                  <a:lnTo>
                    <a:pt x="1208" y="57"/>
                  </a:lnTo>
                  <a:lnTo>
                    <a:pt x="1207" y="48"/>
                  </a:lnTo>
                  <a:lnTo>
                    <a:pt x="1206" y="39"/>
                  </a:lnTo>
                  <a:lnTo>
                    <a:pt x="1204" y="31"/>
                  </a:lnTo>
                  <a:lnTo>
                    <a:pt x="1200" y="24"/>
                  </a:lnTo>
                  <a:lnTo>
                    <a:pt x="1196" y="19"/>
                  </a:lnTo>
                  <a:lnTo>
                    <a:pt x="1191" y="14"/>
                  </a:lnTo>
                  <a:lnTo>
                    <a:pt x="1186" y="10"/>
                  </a:lnTo>
                  <a:lnTo>
                    <a:pt x="1180" y="7"/>
                  </a:lnTo>
                  <a:lnTo>
                    <a:pt x="1174" y="3"/>
                  </a:lnTo>
                  <a:lnTo>
                    <a:pt x="1166" y="2"/>
                  </a:lnTo>
                  <a:lnTo>
                    <a:pt x="1159" y="1"/>
                  </a:lnTo>
                  <a:lnTo>
                    <a:pt x="1151" y="0"/>
                  </a:lnTo>
                  <a:lnTo>
                    <a:pt x="1144" y="0"/>
                  </a:lnTo>
                  <a:lnTo>
                    <a:pt x="1135" y="1"/>
                  </a:lnTo>
                  <a:lnTo>
                    <a:pt x="1127" y="2"/>
                  </a:lnTo>
                  <a:lnTo>
                    <a:pt x="1119" y="4"/>
                  </a:lnTo>
                  <a:lnTo>
                    <a:pt x="1110" y="7"/>
                  </a:lnTo>
                  <a:lnTo>
                    <a:pt x="1103" y="10"/>
                  </a:lnTo>
                  <a:lnTo>
                    <a:pt x="1095" y="13"/>
                  </a:lnTo>
                  <a:lnTo>
                    <a:pt x="1087" y="18"/>
                  </a:lnTo>
                  <a:lnTo>
                    <a:pt x="1079" y="22"/>
                  </a:lnTo>
                  <a:lnTo>
                    <a:pt x="1073" y="27"/>
                  </a:lnTo>
                  <a:lnTo>
                    <a:pt x="1066" y="32"/>
                  </a:lnTo>
                  <a:lnTo>
                    <a:pt x="1061" y="39"/>
                  </a:lnTo>
                  <a:lnTo>
                    <a:pt x="1055" y="44"/>
                  </a:lnTo>
                  <a:lnTo>
                    <a:pt x="1049" y="52"/>
                  </a:lnTo>
                  <a:lnTo>
                    <a:pt x="1046" y="59"/>
                  </a:lnTo>
                  <a:lnTo>
                    <a:pt x="1043" y="67"/>
                  </a:lnTo>
                  <a:lnTo>
                    <a:pt x="1041" y="74"/>
                  </a:lnTo>
                  <a:lnTo>
                    <a:pt x="1038" y="82"/>
                  </a:lnTo>
                  <a:lnTo>
                    <a:pt x="1034" y="116"/>
                  </a:lnTo>
                  <a:lnTo>
                    <a:pt x="1026" y="158"/>
                  </a:lnTo>
                  <a:lnTo>
                    <a:pt x="1015" y="204"/>
                  </a:lnTo>
                  <a:lnTo>
                    <a:pt x="1002" y="257"/>
                  </a:lnTo>
                  <a:lnTo>
                    <a:pt x="987" y="315"/>
                  </a:lnTo>
                  <a:lnTo>
                    <a:pt x="971" y="378"/>
                  </a:lnTo>
                  <a:lnTo>
                    <a:pt x="953" y="444"/>
                  </a:lnTo>
                  <a:lnTo>
                    <a:pt x="935" y="513"/>
                  </a:lnTo>
                  <a:lnTo>
                    <a:pt x="916" y="509"/>
                  </a:lnTo>
                  <a:lnTo>
                    <a:pt x="899" y="505"/>
                  </a:lnTo>
                  <a:lnTo>
                    <a:pt x="881" y="500"/>
                  </a:lnTo>
                  <a:lnTo>
                    <a:pt x="863" y="495"/>
                  </a:lnTo>
                  <a:lnTo>
                    <a:pt x="864" y="487"/>
                  </a:lnTo>
                  <a:lnTo>
                    <a:pt x="863" y="479"/>
                  </a:lnTo>
                  <a:lnTo>
                    <a:pt x="862" y="471"/>
                  </a:lnTo>
                  <a:lnTo>
                    <a:pt x="860" y="465"/>
                  </a:lnTo>
                  <a:lnTo>
                    <a:pt x="856" y="458"/>
                  </a:lnTo>
                  <a:lnTo>
                    <a:pt x="853" y="452"/>
                  </a:lnTo>
                  <a:lnTo>
                    <a:pt x="849" y="445"/>
                  </a:lnTo>
                  <a:lnTo>
                    <a:pt x="844" y="439"/>
                  </a:lnTo>
                  <a:lnTo>
                    <a:pt x="839" y="434"/>
                  </a:lnTo>
                  <a:lnTo>
                    <a:pt x="833" y="429"/>
                  </a:lnTo>
                  <a:lnTo>
                    <a:pt x="826" y="425"/>
                  </a:lnTo>
                  <a:lnTo>
                    <a:pt x="820" y="420"/>
                  </a:lnTo>
                  <a:lnTo>
                    <a:pt x="806" y="414"/>
                  </a:lnTo>
                  <a:lnTo>
                    <a:pt x="791" y="409"/>
                  </a:lnTo>
                  <a:lnTo>
                    <a:pt x="775" y="406"/>
                  </a:lnTo>
                  <a:lnTo>
                    <a:pt x="760" y="406"/>
                  </a:lnTo>
                  <a:lnTo>
                    <a:pt x="752" y="406"/>
                  </a:lnTo>
                  <a:lnTo>
                    <a:pt x="745" y="407"/>
                  </a:lnTo>
                  <a:lnTo>
                    <a:pt x="738" y="409"/>
                  </a:lnTo>
                  <a:lnTo>
                    <a:pt x="730" y="412"/>
                  </a:lnTo>
                  <a:lnTo>
                    <a:pt x="723" y="415"/>
                  </a:lnTo>
                  <a:lnTo>
                    <a:pt x="717" y="418"/>
                  </a:lnTo>
                  <a:lnTo>
                    <a:pt x="710" y="423"/>
                  </a:lnTo>
                  <a:lnTo>
                    <a:pt x="704" y="427"/>
                  </a:lnTo>
                  <a:lnTo>
                    <a:pt x="699" y="433"/>
                  </a:lnTo>
                  <a:lnTo>
                    <a:pt x="693" y="439"/>
                  </a:lnTo>
                  <a:lnTo>
                    <a:pt x="689" y="446"/>
                  </a:lnTo>
                  <a:lnTo>
                    <a:pt x="686" y="454"/>
                  </a:lnTo>
                  <a:lnTo>
                    <a:pt x="682" y="465"/>
                  </a:lnTo>
                  <a:lnTo>
                    <a:pt x="680" y="476"/>
                  </a:lnTo>
                  <a:lnTo>
                    <a:pt x="679" y="487"/>
                  </a:lnTo>
                  <a:lnTo>
                    <a:pt x="681" y="498"/>
                  </a:lnTo>
                  <a:lnTo>
                    <a:pt x="684" y="510"/>
                  </a:lnTo>
                  <a:lnTo>
                    <a:pt x="690" y="523"/>
                  </a:lnTo>
                  <a:lnTo>
                    <a:pt x="697" y="534"/>
                  </a:lnTo>
                  <a:lnTo>
                    <a:pt x="707" y="546"/>
                  </a:lnTo>
                  <a:lnTo>
                    <a:pt x="718" y="557"/>
                  </a:lnTo>
                  <a:lnTo>
                    <a:pt x="732" y="568"/>
                  </a:lnTo>
                  <a:lnTo>
                    <a:pt x="748" y="578"/>
                  </a:lnTo>
                  <a:lnTo>
                    <a:pt x="767" y="588"/>
                  </a:lnTo>
                  <a:lnTo>
                    <a:pt x="788" y="597"/>
                  </a:lnTo>
                  <a:lnTo>
                    <a:pt x="812" y="606"/>
                  </a:lnTo>
                  <a:lnTo>
                    <a:pt x="839" y="612"/>
                  </a:lnTo>
                  <a:lnTo>
                    <a:pt x="867" y="618"/>
                  </a:lnTo>
                  <a:lnTo>
                    <a:pt x="840" y="648"/>
                  </a:lnTo>
                  <a:lnTo>
                    <a:pt x="812" y="674"/>
                  </a:lnTo>
                  <a:lnTo>
                    <a:pt x="783" y="701"/>
                  </a:lnTo>
                  <a:lnTo>
                    <a:pt x="753" y="727"/>
                  </a:lnTo>
                  <a:lnTo>
                    <a:pt x="724" y="750"/>
                  </a:lnTo>
                  <a:lnTo>
                    <a:pt x="693" y="772"/>
                  </a:lnTo>
                  <a:lnTo>
                    <a:pt x="663" y="794"/>
                  </a:lnTo>
                  <a:lnTo>
                    <a:pt x="632" y="814"/>
                  </a:lnTo>
                  <a:lnTo>
                    <a:pt x="601" y="833"/>
                  </a:lnTo>
                  <a:lnTo>
                    <a:pt x="570" y="852"/>
                  </a:lnTo>
                  <a:lnTo>
                    <a:pt x="539" y="869"/>
                  </a:lnTo>
                  <a:lnTo>
                    <a:pt x="508" y="885"/>
                  </a:lnTo>
                  <a:lnTo>
                    <a:pt x="447" y="916"/>
                  </a:lnTo>
                  <a:lnTo>
                    <a:pt x="387" y="944"/>
                  </a:lnTo>
                  <a:lnTo>
                    <a:pt x="371" y="927"/>
                  </a:lnTo>
                  <a:lnTo>
                    <a:pt x="354" y="911"/>
                  </a:lnTo>
                  <a:lnTo>
                    <a:pt x="335" y="895"/>
                  </a:lnTo>
                  <a:lnTo>
                    <a:pt x="317" y="880"/>
                  </a:lnTo>
                  <a:lnTo>
                    <a:pt x="281" y="848"/>
                  </a:lnTo>
                  <a:lnTo>
                    <a:pt x="246" y="816"/>
                  </a:lnTo>
                  <a:lnTo>
                    <a:pt x="231" y="800"/>
                  </a:lnTo>
                  <a:lnTo>
                    <a:pt x="216" y="783"/>
                  </a:lnTo>
                  <a:lnTo>
                    <a:pt x="204" y="765"/>
                  </a:lnTo>
                  <a:lnTo>
                    <a:pt x="193" y="748"/>
                  </a:lnTo>
                  <a:lnTo>
                    <a:pt x="189" y="738"/>
                  </a:lnTo>
                  <a:lnTo>
                    <a:pt x="185" y="729"/>
                  </a:lnTo>
                  <a:lnTo>
                    <a:pt x="182" y="719"/>
                  </a:lnTo>
                  <a:lnTo>
                    <a:pt x="179" y="709"/>
                  </a:lnTo>
                  <a:lnTo>
                    <a:pt x="178" y="698"/>
                  </a:lnTo>
                  <a:lnTo>
                    <a:pt x="176" y="688"/>
                  </a:lnTo>
                  <a:lnTo>
                    <a:pt x="176" y="677"/>
                  </a:lnTo>
                  <a:lnTo>
                    <a:pt x="176" y="666"/>
                  </a:lnTo>
                  <a:lnTo>
                    <a:pt x="179" y="653"/>
                  </a:lnTo>
                  <a:lnTo>
                    <a:pt x="182" y="642"/>
                  </a:lnTo>
                  <a:lnTo>
                    <a:pt x="188" y="631"/>
                  </a:lnTo>
                  <a:lnTo>
                    <a:pt x="194" y="621"/>
                  </a:lnTo>
                  <a:lnTo>
                    <a:pt x="202" y="612"/>
                  </a:lnTo>
                  <a:lnTo>
                    <a:pt x="211" y="603"/>
                  </a:lnTo>
                  <a:lnTo>
                    <a:pt x="221" y="596"/>
                  </a:lnTo>
                  <a:lnTo>
                    <a:pt x="232" y="589"/>
                  </a:lnTo>
                  <a:lnTo>
                    <a:pt x="243" y="582"/>
                  </a:lnTo>
                  <a:lnTo>
                    <a:pt x="256" y="577"/>
                  </a:lnTo>
                  <a:lnTo>
                    <a:pt x="270" y="571"/>
                  </a:lnTo>
                  <a:lnTo>
                    <a:pt x="284" y="567"/>
                  </a:lnTo>
                  <a:lnTo>
                    <a:pt x="298" y="564"/>
                  </a:lnTo>
                  <a:lnTo>
                    <a:pt x="313" y="560"/>
                  </a:lnTo>
                  <a:lnTo>
                    <a:pt x="328" y="558"/>
                  </a:lnTo>
                  <a:lnTo>
                    <a:pt x="344" y="556"/>
                  </a:lnTo>
                  <a:lnTo>
                    <a:pt x="374" y="554"/>
                  </a:lnTo>
                  <a:lnTo>
                    <a:pt x="405" y="554"/>
                  </a:lnTo>
                  <a:lnTo>
                    <a:pt x="434" y="556"/>
                  </a:lnTo>
                  <a:lnTo>
                    <a:pt x="462" y="560"/>
                  </a:lnTo>
                  <a:lnTo>
                    <a:pt x="474" y="564"/>
                  </a:lnTo>
                  <a:lnTo>
                    <a:pt x="485" y="566"/>
                  </a:lnTo>
                  <a:lnTo>
                    <a:pt x="496" y="570"/>
                  </a:lnTo>
                  <a:lnTo>
                    <a:pt x="506" y="575"/>
                  </a:lnTo>
                  <a:lnTo>
                    <a:pt x="514" y="579"/>
                  </a:lnTo>
                  <a:lnTo>
                    <a:pt x="521" y="584"/>
                  </a:lnTo>
                  <a:lnTo>
                    <a:pt x="528" y="589"/>
                  </a:lnTo>
                  <a:lnTo>
                    <a:pt x="533" y="595"/>
                  </a:lnTo>
                  <a:lnTo>
                    <a:pt x="536" y="600"/>
                  </a:lnTo>
                  <a:lnTo>
                    <a:pt x="540" y="605"/>
                  </a:lnTo>
                  <a:lnTo>
                    <a:pt x="546" y="608"/>
                  </a:lnTo>
                  <a:lnTo>
                    <a:pt x="550" y="610"/>
                  </a:lnTo>
                  <a:lnTo>
                    <a:pt x="556" y="612"/>
                  </a:lnTo>
                  <a:lnTo>
                    <a:pt x="561" y="613"/>
                  </a:lnTo>
                  <a:lnTo>
                    <a:pt x="567" y="613"/>
                  </a:lnTo>
                  <a:lnTo>
                    <a:pt x="572" y="612"/>
                  </a:lnTo>
                  <a:lnTo>
                    <a:pt x="578" y="611"/>
                  </a:lnTo>
                  <a:lnTo>
                    <a:pt x="584" y="610"/>
                  </a:lnTo>
                  <a:lnTo>
                    <a:pt x="589" y="608"/>
                  </a:lnTo>
                  <a:lnTo>
                    <a:pt x="594" y="605"/>
                  </a:lnTo>
                  <a:lnTo>
                    <a:pt x="603" y="597"/>
                  </a:lnTo>
                  <a:lnTo>
                    <a:pt x="612" y="587"/>
                  </a:lnTo>
                  <a:lnTo>
                    <a:pt x="616" y="581"/>
                  </a:lnTo>
                  <a:lnTo>
                    <a:pt x="619" y="576"/>
                  </a:lnTo>
                  <a:lnTo>
                    <a:pt x="622" y="569"/>
                  </a:lnTo>
                  <a:lnTo>
                    <a:pt x="625" y="562"/>
                  </a:lnTo>
                  <a:lnTo>
                    <a:pt x="626" y="556"/>
                  </a:lnTo>
                  <a:lnTo>
                    <a:pt x="627" y="549"/>
                  </a:lnTo>
                  <a:lnTo>
                    <a:pt x="627" y="542"/>
                  </a:lnTo>
                  <a:lnTo>
                    <a:pt x="626" y="535"/>
                  </a:lnTo>
                  <a:lnTo>
                    <a:pt x="625" y="527"/>
                  </a:lnTo>
                  <a:lnTo>
                    <a:pt x="622" y="520"/>
                  </a:lnTo>
                  <a:lnTo>
                    <a:pt x="619" y="513"/>
                  </a:lnTo>
                  <a:lnTo>
                    <a:pt x="615" y="505"/>
                  </a:lnTo>
                  <a:lnTo>
                    <a:pt x="610" y="497"/>
                  </a:lnTo>
                  <a:lnTo>
                    <a:pt x="603" y="490"/>
                  </a:lnTo>
                  <a:lnTo>
                    <a:pt x="596" y="483"/>
                  </a:lnTo>
                  <a:lnTo>
                    <a:pt x="588" y="475"/>
                  </a:lnTo>
                  <a:lnTo>
                    <a:pt x="576" y="467"/>
                  </a:lnTo>
                  <a:lnTo>
                    <a:pt x="562" y="460"/>
                  </a:lnTo>
                  <a:lnTo>
                    <a:pt x="548" y="454"/>
                  </a:lnTo>
                  <a:lnTo>
                    <a:pt x="531" y="448"/>
                  </a:lnTo>
                  <a:lnTo>
                    <a:pt x="514" y="444"/>
                  </a:lnTo>
                  <a:lnTo>
                    <a:pt x="495" y="440"/>
                  </a:lnTo>
                  <a:lnTo>
                    <a:pt x="475" y="437"/>
                  </a:lnTo>
                  <a:lnTo>
                    <a:pt x="455" y="435"/>
                  </a:lnTo>
                  <a:lnTo>
                    <a:pt x="434" y="434"/>
                  </a:lnTo>
                  <a:lnTo>
                    <a:pt x="412" y="434"/>
                  </a:lnTo>
                  <a:lnTo>
                    <a:pt x="388" y="435"/>
                  </a:lnTo>
                  <a:lnTo>
                    <a:pt x="366" y="436"/>
                  </a:lnTo>
                  <a:lnTo>
                    <a:pt x="343" y="438"/>
                  </a:lnTo>
                  <a:lnTo>
                    <a:pt x="320" y="443"/>
                  </a:lnTo>
                  <a:lnTo>
                    <a:pt x="296" y="447"/>
                  </a:lnTo>
                  <a:lnTo>
                    <a:pt x="273" y="452"/>
                  </a:lnTo>
                  <a:lnTo>
                    <a:pt x="251" y="458"/>
                  </a:lnTo>
                  <a:lnTo>
                    <a:pt x="229" y="465"/>
                  </a:lnTo>
                  <a:lnTo>
                    <a:pt x="206" y="474"/>
                  </a:lnTo>
                  <a:lnTo>
                    <a:pt x="185" y="483"/>
                  </a:lnTo>
                  <a:lnTo>
                    <a:pt x="165" y="493"/>
                  </a:lnTo>
                  <a:lnTo>
                    <a:pt x="145" y="504"/>
                  </a:lnTo>
                  <a:lnTo>
                    <a:pt x="128" y="516"/>
                  </a:lnTo>
                  <a:lnTo>
                    <a:pt x="110" y="529"/>
                  </a:lnTo>
                  <a:lnTo>
                    <a:pt x="94" y="542"/>
                  </a:lnTo>
                  <a:lnTo>
                    <a:pt x="80" y="558"/>
                  </a:lnTo>
                  <a:lnTo>
                    <a:pt x="67" y="574"/>
                  </a:lnTo>
                  <a:lnTo>
                    <a:pt x="56" y="591"/>
                  </a:lnTo>
                  <a:lnTo>
                    <a:pt x="47" y="609"/>
                  </a:lnTo>
                  <a:lnTo>
                    <a:pt x="39" y="628"/>
                  </a:lnTo>
                  <a:lnTo>
                    <a:pt x="33" y="648"/>
                  </a:lnTo>
                  <a:lnTo>
                    <a:pt x="30" y="669"/>
                  </a:lnTo>
                  <a:lnTo>
                    <a:pt x="30" y="683"/>
                  </a:lnTo>
                  <a:lnTo>
                    <a:pt x="30" y="697"/>
                  </a:lnTo>
                  <a:lnTo>
                    <a:pt x="31" y="710"/>
                  </a:lnTo>
                  <a:lnTo>
                    <a:pt x="32" y="723"/>
                  </a:lnTo>
                  <a:lnTo>
                    <a:pt x="36" y="737"/>
                  </a:lnTo>
                  <a:lnTo>
                    <a:pt x="39" y="749"/>
                  </a:lnTo>
                  <a:lnTo>
                    <a:pt x="43" y="761"/>
                  </a:lnTo>
                  <a:lnTo>
                    <a:pt x="48" y="772"/>
                  </a:lnTo>
                  <a:lnTo>
                    <a:pt x="53" y="783"/>
                  </a:lnTo>
                  <a:lnTo>
                    <a:pt x="60" y="795"/>
                  </a:lnTo>
                  <a:lnTo>
                    <a:pt x="67" y="805"/>
                  </a:lnTo>
                  <a:lnTo>
                    <a:pt x="73" y="816"/>
                  </a:lnTo>
                  <a:lnTo>
                    <a:pt x="90" y="838"/>
                  </a:lnTo>
                  <a:lnTo>
                    <a:pt x="107" y="858"/>
                  </a:lnTo>
                  <a:lnTo>
                    <a:pt x="125" y="876"/>
                  </a:lnTo>
                  <a:lnTo>
                    <a:pt x="145" y="895"/>
                  </a:lnTo>
                  <a:lnTo>
                    <a:pt x="165" y="913"/>
                  </a:lnTo>
                  <a:lnTo>
                    <a:pt x="185" y="931"/>
                  </a:lnTo>
                  <a:lnTo>
                    <a:pt x="224" y="965"/>
                  </a:lnTo>
                  <a:lnTo>
                    <a:pt x="260" y="1000"/>
                  </a:lnTo>
                  <a:lnTo>
                    <a:pt x="207" y="1022"/>
                  </a:lnTo>
                  <a:lnTo>
                    <a:pt x="159" y="1044"/>
                  </a:lnTo>
                  <a:lnTo>
                    <a:pt x="136" y="1055"/>
                  </a:lnTo>
                  <a:lnTo>
                    <a:pt x="115" y="1066"/>
                  </a:lnTo>
                  <a:lnTo>
                    <a:pt x="95" y="1077"/>
                  </a:lnTo>
                  <a:lnTo>
                    <a:pt x="78" y="1088"/>
                  </a:lnTo>
                  <a:lnTo>
                    <a:pt x="61" y="1099"/>
                  </a:lnTo>
                  <a:lnTo>
                    <a:pt x="47" y="1110"/>
                  </a:lnTo>
                  <a:lnTo>
                    <a:pt x="33" y="1122"/>
                  </a:lnTo>
                  <a:lnTo>
                    <a:pt x="23" y="1134"/>
                  </a:lnTo>
                  <a:lnTo>
                    <a:pt x="13" y="1146"/>
                  </a:lnTo>
                  <a:lnTo>
                    <a:pt x="7" y="1159"/>
                  </a:lnTo>
                  <a:lnTo>
                    <a:pt x="4" y="1166"/>
                  </a:lnTo>
                  <a:lnTo>
                    <a:pt x="2" y="1173"/>
                  </a:lnTo>
                  <a:lnTo>
                    <a:pt x="1" y="1179"/>
                  </a:lnTo>
                  <a:lnTo>
                    <a:pt x="0" y="1187"/>
                  </a:lnTo>
                  <a:lnTo>
                    <a:pt x="0" y="1201"/>
                  </a:lnTo>
                  <a:lnTo>
                    <a:pt x="2" y="1215"/>
                  </a:lnTo>
                  <a:lnTo>
                    <a:pt x="7" y="1227"/>
                  </a:lnTo>
                  <a:lnTo>
                    <a:pt x="14" y="1238"/>
                  </a:lnTo>
                  <a:lnTo>
                    <a:pt x="23" y="1248"/>
                  </a:lnTo>
                  <a:lnTo>
                    <a:pt x="33" y="1258"/>
                  </a:lnTo>
                  <a:lnTo>
                    <a:pt x="47" y="1266"/>
                  </a:lnTo>
                  <a:lnTo>
                    <a:pt x="61" y="1272"/>
                  </a:lnTo>
                  <a:lnTo>
                    <a:pt x="77" y="1279"/>
                  </a:lnTo>
                  <a:lnTo>
                    <a:pt x="93" y="1284"/>
                  </a:lnTo>
                  <a:lnTo>
                    <a:pt x="111" y="1288"/>
                  </a:lnTo>
                  <a:lnTo>
                    <a:pt x="130" y="1290"/>
                  </a:lnTo>
                  <a:lnTo>
                    <a:pt x="149" y="1291"/>
                  </a:lnTo>
                  <a:lnTo>
                    <a:pt x="169" y="1292"/>
                  </a:lnTo>
                  <a:lnTo>
                    <a:pt x="190" y="1291"/>
                  </a:lnTo>
                  <a:lnTo>
                    <a:pt x="210" y="1290"/>
                  </a:lnTo>
                  <a:lnTo>
                    <a:pt x="231" y="1287"/>
                  </a:lnTo>
                  <a:lnTo>
                    <a:pt x="252" y="1282"/>
                  </a:lnTo>
                  <a:lnTo>
                    <a:pt x="273" y="1277"/>
                  </a:lnTo>
                  <a:lnTo>
                    <a:pt x="293" y="1270"/>
                  </a:lnTo>
                  <a:lnTo>
                    <a:pt x="312" y="1264"/>
                  </a:lnTo>
                  <a:lnTo>
                    <a:pt x="332" y="1254"/>
                  </a:lnTo>
                  <a:lnTo>
                    <a:pt x="349" y="1244"/>
                  </a:lnTo>
                  <a:lnTo>
                    <a:pt x="366" y="1233"/>
                  </a:lnTo>
                  <a:lnTo>
                    <a:pt x="383" y="1220"/>
                  </a:lnTo>
                  <a:lnTo>
                    <a:pt x="397" y="1206"/>
                  </a:lnTo>
                  <a:lnTo>
                    <a:pt x="410" y="1190"/>
                  </a:lnTo>
                  <a:lnTo>
                    <a:pt x="422" y="1174"/>
                  </a:lnTo>
                  <a:lnTo>
                    <a:pt x="432" y="1156"/>
                  </a:lnTo>
                  <a:lnTo>
                    <a:pt x="439" y="1137"/>
                  </a:lnTo>
                  <a:lnTo>
                    <a:pt x="445" y="1117"/>
                  </a:lnTo>
                  <a:lnTo>
                    <a:pt x="448" y="1095"/>
                  </a:lnTo>
                  <a:lnTo>
                    <a:pt x="448" y="1077"/>
                  </a:lnTo>
                  <a:lnTo>
                    <a:pt x="447" y="1059"/>
                  </a:lnTo>
                  <a:lnTo>
                    <a:pt x="444" y="1043"/>
                  </a:lnTo>
                  <a:lnTo>
                    <a:pt x="439" y="1026"/>
                  </a:lnTo>
                  <a:lnTo>
                    <a:pt x="490" y="1002"/>
                  </a:lnTo>
                  <a:lnTo>
                    <a:pt x="544" y="974"/>
                  </a:lnTo>
                  <a:lnTo>
                    <a:pt x="570" y="960"/>
                  </a:lnTo>
                  <a:lnTo>
                    <a:pt x="598" y="944"/>
                  </a:lnTo>
                  <a:lnTo>
                    <a:pt x="626" y="927"/>
                  </a:lnTo>
                  <a:lnTo>
                    <a:pt x="653" y="910"/>
                  </a:lnTo>
                  <a:lnTo>
                    <a:pt x="681" y="892"/>
                  </a:lnTo>
                  <a:lnTo>
                    <a:pt x="710" y="872"/>
                  </a:lnTo>
                  <a:lnTo>
                    <a:pt x="738" y="852"/>
                  </a:lnTo>
                  <a:lnTo>
                    <a:pt x="765" y="831"/>
                  </a:lnTo>
                  <a:lnTo>
                    <a:pt x="794" y="810"/>
                  </a:lnTo>
                  <a:lnTo>
                    <a:pt x="822" y="787"/>
                  </a:lnTo>
                  <a:lnTo>
                    <a:pt x="850" y="762"/>
                  </a:lnTo>
                  <a:lnTo>
                    <a:pt x="877" y="737"/>
                  </a:lnTo>
                  <a:lnTo>
                    <a:pt x="853" y="839"/>
                  </a:lnTo>
                  <a:lnTo>
                    <a:pt x="831" y="941"/>
                  </a:lnTo>
                  <a:lnTo>
                    <a:pt x="822" y="990"/>
                  </a:lnTo>
                  <a:lnTo>
                    <a:pt x="813" y="1038"/>
                  </a:lnTo>
                  <a:lnTo>
                    <a:pt x="805" y="1086"/>
                  </a:lnTo>
                  <a:lnTo>
                    <a:pt x="799" y="1132"/>
                  </a:lnTo>
                  <a:lnTo>
                    <a:pt x="793" y="1177"/>
                  </a:lnTo>
                  <a:lnTo>
                    <a:pt x="789" y="1219"/>
                  </a:lnTo>
                  <a:lnTo>
                    <a:pt x="787" y="1260"/>
                  </a:lnTo>
                  <a:lnTo>
                    <a:pt x="787" y="1298"/>
                  </a:lnTo>
                  <a:lnTo>
                    <a:pt x="787" y="1335"/>
                  </a:lnTo>
                  <a:lnTo>
                    <a:pt x="790" y="1368"/>
                  </a:lnTo>
                  <a:lnTo>
                    <a:pt x="792" y="1383"/>
                  </a:lnTo>
                  <a:lnTo>
                    <a:pt x="795" y="1398"/>
                  </a:lnTo>
                  <a:lnTo>
                    <a:pt x="799" y="1412"/>
                  </a:lnTo>
                  <a:lnTo>
                    <a:pt x="802" y="1426"/>
                  </a:lnTo>
                  <a:lnTo>
                    <a:pt x="804" y="1432"/>
                  </a:lnTo>
                  <a:lnTo>
                    <a:pt x="808" y="1439"/>
                  </a:lnTo>
                  <a:lnTo>
                    <a:pt x="811" y="1446"/>
                  </a:lnTo>
                  <a:lnTo>
                    <a:pt x="815" y="1450"/>
                  </a:lnTo>
                  <a:lnTo>
                    <a:pt x="820" y="1456"/>
                  </a:lnTo>
                  <a:lnTo>
                    <a:pt x="824" y="1459"/>
                  </a:lnTo>
                  <a:lnTo>
                    <a:pt x="830" y="1462"/>
                  </a:lnTo>
                  <a:lnTo>
                    <a:pt x="835" y="1466"/>
                  </a:lnTo>
                  <a:lnTo>
                    <a:pt x="841" y="1468"/>
                  </a:lnTo>
                  <a:lnTo>
                    <a:pt x="846" y="1470"/>
                  </a:lnTo>
                  <a:lnTo>
                    <a:pt x="852" y="1471"/>
                  </a:lnTo>
                  <a:lnTo>
                    <a:pt x="858" y="1471"/>
                  </a:lnTo>
                  <a:lnTo>
                    <a:pt x="870" y="1471"/>
                  </a:lnTo>
                  <a:lnTo>
                    <a:pt x="882" y="1469"/>
                  </a:lnTo>
                  <a:lnTo>
                    <a:pt x="893" y="1464"/>
                  </a:lnTo>
                  <a:lnTo>
                    <a:pt x="904" y="1458"/>
                  </a:lnTo>
                  <a:lnTo>
                    <a:pt x="910" y="1454"/>
                  </a:lnTo>
                  <a:lnTo>
                    <a:pt x="914" y="1450"/>
                  </a:lnTo>
                  <a:lnTo>
                    <a:pt x="919" y="1444"/>
                  </a:lnTo>
                  <a:lnTo>
                    <a:pt x="923" y="1439"/>
                  </a:lnTo>
                  <a:lnTo>
                    <a:pt x="926" y="1433"/>
                  </a:lnTo>
                  <a:lnTo>
                    <a:pt x="930" y="1428"/>
                  </a:lnTo>
                  <a:lnTo>
                    <a:pt x="933" y="1421"/>
                  </a:lnTo>
                  <a:lnTo>
                    <a:pt x="935" y="1413"/>
                  </a:lnTo>
                  <a:lnTo>
                    <a:pt x="936" y="1407"/>
                  </a:lnTo>
                  <a:lnTo>
                    <a:pt x="937" y="1399"/>
                  </a:lnTo>
                  <a:lnTo>
                    <a:pt x="937" y="1390"/>
                  </a:lnTo>
                  <a:lnTo>
                    <a:pt x="937" y="1382"/>
                  </a:lnTo>
                  <a:lnTo>
                    <a:pt x="935" y="1335"/>
                  </a:lnTo>
                  <a:lnTo>
                    <a:pt x="934" y="1287"/>
                  </a:lnTo>
                  <a:lnTo>
                    <a:pt x="935" y="1238"/>
                  </a:lnTo>
                  <a:lnTo>
                    <a:pt x="937" y="1190"/>
                  </a:lnTo>
                  <a:lnTo>
                    <a:pt x="941" y="1143"/>
                  </a:lnTo>
                  <a:lnTo>
                    <a:pt x="945" y="1094"/>
                  </a:lnTo>
                  <a:lnTo>
                    <a:pt x="951" y="1046"/>
                  </a:lnTo>
                  <a:lnTo>
                    <a:pt x="957" y="997"/>
                  </a:lnTo>
                  <a:lnTo>
                    <a:pt x="965" y="950"/>
                  </a:lnTo>
                  <a:lnTo>
                    <a:pt x="974" y="902"/>
                  </a:lnTo>
                  <a:lnTo>
                    <a:pt x="984" y="855"/>
                  </a:lnTo>
                  <a:lnTo>
                    <a:pt x="994" y="809"/>
                  </a:lnTo>
                  <a:lnTo>
                    <a:pt x="1005" y="762"/>
                  </a:lnTo>
                  <a:lnTo>
                    <a:pt x="1016" y="717"/>
                  </a:lnTo>
                  <a:lnTo>
                    <a:pt x="1028" y="672"/>
                  </a:lnTo>
                  <a:lnTo>
                    <a:pt x="1041" y="628"/>
                  </a:lnTo>
                  <a:lnTo>
                    <a:pt x="1070" y="626"/>
                  </a:lnTo>
                  <a:lnTo>
                    <a:pt x="1103" y="623"/>
                  </a:lnTo>
                  <a:lnTo>
                    <a:pt x="1137" y="620"/>
                  </a:lnTo>
                  <a:lnTo>
                    <a:pt x="1173" y="616"/>
                  </a:lnTo>
                  <a:lnTo>
                    <a:pt x="1209" y="611"/>
                  </a:lnTo>
                  <a:lnTo>
                    <a:pt x="1247" y="605"/>
                  </a:lnTo>
                  <a:lnTo>
                    <a:pt x="1287" y="597"/>
                  </a:lnTo>
                  <a:lnTo>
                    <a:pt x="1329" y="589"/>
                  </a:lnTo>
                  <a:lnTo>
                    <a:pt x="1337" y="589"/>
                  </a:lnTo>
                  <a:lnTo>
                    <a:pt x="1341" y="594"/>
                  </a:lnTo>
                  <a:lnTo>
                    <a:pt x="1344" y="600"/>
                  </a:lnTo>
                  <a:lnTo>
                    <a:pt x="1347" y="611"/>
                  </a:lnTo>
                  <a:lnTo>
                    <a:pt x="1347" y="625"/>
                  </a:lnTo>
                  <a:lnTo>
                    <a:pt x="1344" y="641"/>
                  </a:lnTo>
                  <a:lnTo>
                    <a:pt x="1342" y="660"/>
                  </a:lnTo>
                  <a:lnTo>
                    <a:pt x="1339" y="682"/>
                  </a:lnTo>
                  <a:lnTo>
                    <a:pt x="1317" y="784"/>
                  </a:lnTo>
                  <a:lnTo>
                    <a:pt x="1291" y="904"/>
                  </a:lnTo>
                  <a:lnTo>
                    <a:pt x="1286" y="935"/>
                  </a:lnTo>
                  <a:lnTo>
                    <a:pt x="1281" y="965"/>
                  </a:lnTo>
                  <a:lnTo>
                    <a:pt x="1278" y="996"/>
                  </a:lnTo>
                  <a:lnTo>
                    <a:pt x="1275" y="1025"/>
                  </a:lnTo>
                  <a:lnTo>
                    <a:pt x="1273" y="1054"/>
                  </a:lnTo>
                  <a:lnTo>
                    <a:pt x="1273" y="1081"/>
                  </a:lnTo>
                  <a:lnTo>
                    <a:pt x="1275" y="1107"/>
                  </a:lnTo>
                  <a:lnTo>
                    <a:pt x="1278" y="1130"/>
                  </a:lnTo>
                  <a:lnTo>
                    <a:pt x="1282" y="1153"/>
                  </a:lnTo>
                  <a:lnTo>
                    <a:pt x="1290" y="1173"/>
                  </a:lnTo>
                  <a:lnTo>
                    <a:pt x="1299" y="1190"/>
                  </a:lnTo>
                  <a:lnTo>
                    <a:pt x="1311" y="1206"/>
                  </a:lnTo>
                  <a:lnTo>
                    <a:pt x="1326" y="1218"/>
                  </a:lnTo>
                  <a:lnTo>
                    <a:pt x="1343" y="1227"/>
                  </a:lnTo>
                  <a:lnTo>
                    <a:pt x="1363" y="1233"/>
                  </a:lnTo>
                  <a:lnTo>
                    <a:pt x="1388" y="1235"/>
                  </a:lnTo>
                  <a:lnTo>
                    <a:pt x="1405" y="1234"/>
                  </a:lnTo>
                  <a:lnTo>
                    <a:pt x="1422" y="1230"/>
                  </a:lnTo>
                  <a:lnTo>
                    <a:pt x="1440" y="1226"/>
                  </a:lnTo>
                  <a:lnTo>
                    <a:pt x="1457" y="1219"/>
                  </a:lnTo>
                  <a:lnTo>
                    <a:pt x="1473" y="1211"/>
                  </a:lnTo>
                  <a:lnTo>
                    <a:pt x="1489" y="1203"/>
                  </a:lnTo>
                  <a:lnTo>
                    <a:pt x="1504" y="1193"/>
                  </a:lnTo>
                  <a:lnTo>
                    <a:pt x="1520" y="1180"/>
                  </a:lnTo>
                  <a:lnTo>
                    <a:pt x="1534" y="1167"/>
                  </a:lnTo>
                  <a:lnTo>
                    <a:pt x="1549" y="1153"/>
                  </a:lnTo>
                  <a:lnTo>
                    <a:pt x="1563" y="1138"/>
                  </a:lnTo>
                  <a:lnTo>
                    <a:pt x="1576" y="1123"/>
                  </a:lnTo>
                  <a:lnTo>
                    <a:pt x="1590" y="1106"/>
                  </a:lnTo>
                  <a:lnTo>
                    <a:pt x="1603" y="1089"/>
                  </a:lnTo>
                  <a:lnTo>
                    <a:pt x="1615" y="1072"/>
                  </a:lnTo>
                  <a:lnTo>
                    <a:pt x="1627" y="1053"/>
                  </a:lnTo>
                  <a:lnTo>
                    <a:pt x="1650" y="1016"/>
                  </a:lnTo>
                  <a:lnTo>
                    <a:pt x="1671" y="980"/>
                  </a:lnTo>
                  <a:lnTo>
                    <a:pt x="1691" y="942"/>
                  </a:lnTo>
                  <a:lnTo>
                    <a:pt x="1708" y="906"/>
                  </a:lnTo>
                  <a:lnTo>
                    <a:pt x="1738" y="843"/>
                  </a:lnTo>
                  <a:lnTo>
                    <a:pt x="1760" y="794"/>
                  </a:lnTo>
                  <a:lnTo>
                    <a:pt x="1760" y="831"/>
                  </a:lnTo>
                  <a:lnTo>
                    <a:pt x="1760" y="868"/>
                  </a:lnTo>
                  <a:lnTo>
                    <a:pt x="1762" y="905"/>
                  </a:lnTo>
                  <a:lnTo>
                    <a:pt x="1763" y="943"/>
                  </a:lnTo>
                  <a:lnTo>
                    <a:pt x="1766" y="980"/>
                  </a:lnTo>
                  <a:lnTo>
                    <a:pt x="1769" y="1016"/>
                  </a:lnTo>
                  <a:lnTo>
                    <a:pt x="1775" y="1051"/>
                  </a:lnTo>
                  <a:lnTo>
                    <a:pt x="1783" y="1084"/>
                  </a:lnTo>
                  <a:lnTo>
                    <a:pt x="1787" y="1101"/>
                  </a:lnTo>
                  <a:lnTo>
                    <a:pt x="1791" y="1115"/>
                  </a:lnTo>
                  <a:lnTo>
                    <a:pt x="1797" y="1129"/>
                  </a:lnTo>
                  <a:lnTo>
                    <a:pt x="1803" y="1144"/>
                  </a:lnTo>
                  <a:lnTo>
                    <a:pt x="1809" y="1157"/>
                  </a:lnTo>
                  <a:lnTo>
                    <a:pt x="1816" y="1168"/>
                  </a:lnTo>
                  <a:lnTo>
                    <a:pt x="1824" y="1180"/>
                  </a:lnTo>
                  <a:lnTo>
                    <a:pt x="1831" y="1190"/>
                  </a:lnTo>
                  <a:lnTo>
                    <a:pt x="1840" y="1199"/>
                  </a:lnTo>
                  <a:lnTo>
                    <a:pt x="1850" y="1208"/>
                  </a:lnTo>
                  <a:lnTo>
                    <a:pt x="1860" y="1215"/>
                  </a:lnTo>
                  <a:lnTo>
                    <a:pt x="1871" y="1221"/>
                  </a:lnTo>
                  <a:lnTo>
                    <a:pt x="1884" y="1226"/>
                  </a:lnTo>
                  <a:lnTo>
                    <a:pt x="1896" y="1229"/>
                  </a:lnTo>
                  <a:lnTo>
                    <a:pt x="1910" y="1231"/>
                  </a:lnTo>
                  <a:lnTo>
                    <a:pt x="1924" y="1233"/>
                  </a:lnTo>
                  <a:lnTo>
                    <a:pt x="1940" y="1231"/>
                  </a:lnTo>
                  <a:lnTo>
                    <a:pt x="1959" y="1228"/>
                  </a:lnTo>
                  <a:lnTo>
                    <a:pt x="1968" y="1225"/>
                  </a:lnTo>
                  <a:lnTo>
                    <a:pt x="1978" y="1221"/>
                  </a:lnTo>
                  <a:lnTo>
                    <a:pt x="1988" y="1217"/>
                  </a:lnTo>
                  <a:lnTo>
                    <a:pt x="1998" y="1213"/>
                  </a:lnTo>
                  <a:lnTo>
                    <a:pt x="2009" y="1206"/>
                  </a:lnTo>
                  <a:lnTo>
                    <a:pt x="2019" y="1199"/>
                  </a:lnTo>
                  <a:lnTo>
                    <a:pt x="2029" y="1191"/>
                  </a:lnTo>
                  <a:lnTo>
                    <a:pt x="2040" y="1184"/>
                  </a:lnTo>
                  <a:lnTo>
                    <a:pt x="2050" y="1174"/>
                  </a:lnTo>
                  <a:lnTo>
                    <a:pt x="2060" y="1163"/>
                  </a:lnTo>
                  <a:lnTo>
                    <a:pt x="2069" y="1152"/>
                  </a:lnTo>
                  <a:lnTo>
                    <a:pt x="2079" y="1138"/>
                  </a:lnTo>
                  <a:lnTo>
                    <a:pt x="2083" y="1156"/>
                  </a:lnTo>
                  <a:lnTo>
                    <a:pt x="2089" y="1173"/>
                  </a:lnTo>
                  <a:lnTo>
                    <a:pt x="2092" y="1181"/>
                  </a:lnTo>
                  <a:lnTo>
                    <a:pt x="2097" y="1190"/>
                  </a:lnTo>
                  <a:lnTo>
                    <a:pt x="2101" y="1198"/>
                  </a:lnTo>
                  <a:lnTo>
                    <a:pt x="2105" y="1206"/>
                  </a:lnTo>
                  <a:lnTo>
                    <a:pt x="2111" y="1213"/>
                  </a:lnTo>
                  <a:lnTo>
                    <a:pt x="2118" y="1219"/>
                  </a:lnTo>
                  <a:lnTo>
                    <a:pt x="2125" y="1226"/>
                  </a:lnTo>
                  <a:lnTo>
                    <a:pt x="2133" y="1231"/>
                  </a:lnTo>
                  <a:lnTo>
                    <a:pt x="2141" y="1236"/>
                  </a:lnTo>
                  <a:lnTo>
                    <a:pt x="2151" y="1239"/>
                  </a:lnTo>
                  <a:lnTo>
                    <a:pt x="2161" y="1241"/>
                  </a:lnTo>
                  <a:lnTo>
                    <a:pt x="2172" y="1243"/>
                  </a:lnTo>
                  <a:lnTo>
                    <a:pt x="2183" y="1243"/>
                  </a:lnTo>
                  <a:lnTo>
                    <a:pt x="2195" y="1240"/>
                  </a:lnTo>
                  <a:lnTo>
                    <a:pt x="2209" y="1235"/>
                  </a:lnTo>
                  <a:lnTo>
                    <a:pt x="2222" y="1228"/>
                  </a:lnTo>
                  <a:lnTo>
                    <a:pt x="2235" y="1218"/>
                  </a:lnTo>
                  <a:lnTo>
                    <a:pt x="2250" y="1207"/>
                  </a:lnTo>
                  <a:lnTo>
                    <a:pt x="2264" y="1195"/>
                  </a:lnTo>
                  <a:lnTo>
                    <a:pt x="2278" y="1181"/>
                  </a:lnTo>
                  <a:lnTo>
                    <a:pt x="2294" y="1166"/>
                  </a:lnTo>
                  <a:lnTo>
                    <a:pt x="2308" y="1149"/>
                  </a:lnTo>
                  <a:lnTo>
                    <a:pt x="2324" y="1132"/>
                  </a:lnTo>
                  <a:lnTo>
                    <a:pt x="2339" y="1114"/>
                  </a:lnTo>
                  <a:lnTo>
                    <a:pt x="2369" y="1075"/>
                  </a:lnTo>
                  <a:lnTo>
                    <a:pt x="2399" y="1035"/>
                  </a:lnTo>
                  <a:lnTo>
                    <a:pt x="2458" y="956"/>
                  </a:lnTo>
                  <a:lnTo>
                    <a:pt x="2510" y="888"/>
                  </a:lnTo>
                  <a:lnTo>
                    <a:pt x="2521" y="872"/>
                  </a:lnTo>
                  <a:lnTo>
                    <a:pt x="2532" y="860"/>
                  </a:lnTo>
                  <a:lnTo>
                    <a:pt x="2544" y="848"/>
                  </a:lnTo>
                  <a:lnTo>
                    <a:pt x="2554" y="838"/>
                  </a:lnTo>
                  <a:lnTo>
                    <a:pt x="2562" y="830"/>
                  </a:lnTo>
                  <a:lnTo>
                    <a:pt x="2571" y="824"/>
                  </a:lnTo>
                  <a:lnTo>
                    <a:pt x="2578" y="821"/>
                  </a:lnTo>
                  <a:lnTo>
                    <a:pt x="2585" y="820"/>
                  </a:lnTo>
                  <a:lnTo>
                    <a:pt x="2590" y="821"/>
                  </a:lnTo>
                  <a:lnTo>
                    <a:pt x="2596" y="824"/>
                  </a:lnTo>
                  <a:lnTo>
                    <a:pt x="2600" y="829"/>
                  </a:lnTo>
                  <a:lnTo>
                    <a:pt x="2603" y="836"/>
                  </a:lnTo>
                  <a:lnTo>
                    <a:pt x="2607" y="845"/>
                  </a:lnTo>
                  <a:lnTo>
                    <a:pt x="2610" y="856"/>
                  </a:lnTo>
                  <a:lnTo>
                    <a:pt x="2612" y="868"/>
                  </a:lnTo>
                  <a:lnTo>
                    <a:pt x="2615" y="881"/>
                  </a:lnTo>
                  <a:lnTo>
                    <a:pt x="2622" y="945"/>
                  </a:lnTo>
                  <a:lnTo>
                    <a:pt x="2631" y="1017"/>
                  </a:lnTo>
                  <a:lnTo>
                    <a:pt x="2637" y="1055"/>
                  </a:lnTo>
                  <a:lnTo>
                    <a:pt x="2645" y="1091"/>
                  </a:lnTo>
                  <a:lnTo>
                    <a:pt x="2650" y="1107"/>
                  </a:lnTo>
                  <a:lnTo>
                    <a:pt x="2656" y="1124"/>
                  </a:lnTo>
                  <a:lnTo>
                    <a:pt x="2661" y="1139"/>
                  </a:lnTo>
                  <a:lnTo>
                    <a:pt x="2669" y="1154"/>
                  </a:lnTo>
                  <a:lnTo>
                    <a:pt x="2677" y="1167"/>
                  </a:lnTo>
                  <a:lnTo>
                    <a:pt x="2686" y="1179"/>
                  </a:lnTo>
                  <a:lnTo>
                    <a:pt x="2696" y="1190"/>
                  </a:lnTo>
                  <a:lnTo>
                    <a:pt x="2707" y="1199"/>
                  </a:lnTo>
                  <a:lnTo>
                    <a:pt x="2719" y="1206"/>
                  </a:lnTo>
                  <a:lnTo>
                    <a:pt x="2733" y="1211"/>
                  </a:lnTo>
                  <a:lnTo>
                    <a:pt x="2748" y="1215"/>
                  </a:lnTo>
                  <a:lnTo>
                    <a:pt x="2764" y="1216"/>
                  </a:lnTo>
                  <a:lnTo>
                    <a:pt x="2779" y="1215"/>
                  </a:lnTo>
                  <a:lnTo>
                    <a:pt x="2794" y="1213"/>
                  </a:lnTo>
                  <a:lnTo>
                    <a:pt x="2810" y="1209"/>
                  </a:lnTo>
                  <a:lnTo>
                    <a:pt x="2825" y="1205"/>
                  </a:lnTo>
                  <a:lnTo>
                    <a:pt x="2841" y="1198"/>
                  </a:lnTo>
                  <a:lnTo>
                    <a:pt x="2857" y="1190"/>
                  </a:lnTo>
                  <a:lnTo>
                    <a:pt x="2873" y="1183"/>
                  </a:lnTo>
                  <a:lnTo>
                    <a:pt x="2890" y="1173"/>
                  </a:lnTo>
                  <a:lnTo>
                    <a:pt x="2905" y="1163"/>
                  </a:lnTo>
                  <a:lnTo>
                    <a:pt x="2920" y="1152"/>
                  </a:lnTo>
                  <a:lnTo>
                    <a:pt x="2935" y="1139"/>
                  </a:lnTo>
                  <a:lnTo>
                    <a:pt x="2950" y="1126"/>
                  </a:lnTo>
                  <a:lnTo>
                    <a:pt x="2964" y="1113"/>
                  </a:lnTo>
                  <a:lnTo>
                    <a:pt x="2977" y="1099"/>
                  </a:lnTo>
                  <a:lnTo>
                    <a:pt x="2989" y="1085"/>
                  </a:lnTo>
                  <a:lnTo>
                    <a:pt x="3001" y="1071"/>
                  </a:lnTo>
                  <a:lnTo>
                    <a:pt x="2999" y="1083"/>
                  </a:lnTo>
                  <a:lnTo>
                    <a:pt x="2998" y="1097"/>
                  </a:lnTo>
                  <a:lnTo>
                    <a:pt x="2998" y="1112"/>
                  </a:lnTo>
                  <a:lnTo>
                    <a:pt x="2999" y="1127"/>
                  </a:lnTo>
                  <a:lnTo>
                    <a:pt x="3003" y="1143"/>
                  </a:lnTo>
                  <a:lnTo>
                    <a:pt x="3007" y="1158"/>
                  </a:lnTo>
                  <a:lnTo>
                    <a:pt x="3013" y="1173"/>
                  </a:lnTo>
                  <a:lnTo>
                    <a:pt x="3019" y="1187"/>
                  </a:lnTo>
                  <a:lnTo>
                    <a:pt x="3028" y="1201"/>
                  </a:lnTo>
                  <a:lnTo>
                    <a:pt x="3038" y="1214"/>
                  </a:lnTo>
                  <a:lnTo>
                    <a:pt x="3049" y="1226"/>
                  </a:lnTo>
                  <a:lnTo>
                    <a:pt x="3062" y="1236"/>
                  </a:lnTo>
                  <a:lnTo>
                    <a:pt x="3069" y="1240"/>
                  </a:lnTo>
                  <a:lnTo>
                    <a:pt x="3076" y="1245"/>
                  </a:lnTo>
                  <a:lnTo>
                    <a:pt x="3084" y="1248"/>
                  </a:lnTo>
                  <a:lnTo>
                    <a:pt x="3093" y="1251"/>
                  </a:lnTo>
                  <a:lnTo>
                    <a:pt x="3100" y="1255"/>
                  </a:lnTo>
                  <a:lnTo>
                    <a:pt x="3109" y="1257"/>
                  </a:lnTo>
                  <a:lnTo>
                    <a:pt x="3119" y="1258"/>
                  </a:lnTo>
                  <a:lnTo>
                    <a:pt x="3128" y="1259"/>
                  </a:lnTo>
                  <a:lnTo>
                    <a:pt x="3148" y="1259"/>
                  </a:lnTo>
                  <a:lnTo>
                    <a:pt x="3167" y="1258"/>
                  </a:lnTo>
                  <a:lnTo>
                    <a:pt x="3186" y="1256"/>
                  </a:lnTo>
                  <a:lnTo>
                    <a:pt x="3204" y="1251"/>
                  </a:lnTo>
                  <a:lnTo>
                    <a:pt x="3221" y="1246"/>
                  </a:lnTo>
                  <a:lnTo>
                    <a:pt x="3239" y="1239"/>
                  </a:lnTo>
                  <a:lnTo>
                    <a:pt x="3256" y="1230"/>
                  </a:lnTo>
                  <a:lnTo>
                    <a:pt x="3271" y="1221"/>
                  </a:lnTo>
                  <a:lnTo>
                    <a:pt x="3287" y="1211"/>
                  </a:lnTo>
                  <a:lnTo>
                    <a:pt x="3302" y="1200"/>
                  </a:lnTo>
                  <a:lnTo>
                    <a:pt x="3317" y="1188"/>
                  </a:lnTo>
                  <a:lnTo>
                    <a:pt x="3331" y="1176"/>
                  </a:lnTo>
                  <a:lnTo>
                    <a:pt x="3358" y="1150"/>
                  </a:lnTo>
                  <a:lnTo>
                    <a:pt x="3382" y="1123"/>
                  </a:lnTo>
                  <a:lnTo>
                    <a:pt x="3405" y="1096"/>
                  </a:lnTo>
                  <a:lnTo>
                    <a:pt x="3427" y="1069"/>
                  </a:lnTo>
                  <a:lnTo>
                    <a:pt x="3445" y="1044"/>
                  </a:lnTo>
                  <a:lnTo>
                    <a:pt x="3462" y="1022"/>
                  </a:lnTo>
                  <a:lnTo>
                    <a:pt x="3478" y="1002"/>
                  </a:lnTo>
                  <a:lnTo>
                    <a:pt x="3491" y="986"/>
                  </a:lnTo>
                  <a:lnTo>
                    <a:pt x="3496" y="981"/>
                  </a:lnTo>
                  <a:lnTo>
                    <a:pt x="3502" y="976"/>
                  </a:lnTo>
                  <a:lnTo>
                    <a:pt x="3506" y="974"/>
                  </a:lnTo>
                  <a:lnTo>
                    <a:pt x="3511" y="973"/>
                  </a:lnTo>
                  <a:lnTo>
                    <a:pt x="3517" y="973"/>
                  </a:lnTo>
                  <a:lnTo>
                    <a:pt x="3523" y="975"/>
                  </a:lnTo>
                  <a:lnTo>
                    <a:pt x="3527" y="980"/>
                  </a:lnTo>
                  <a:lnTo>
                    <a:pt x="3532" y="986"/>
                  </a:lnTo>
                  <a:lnTo>
                    <a:pt x="3536" y="994"/>
                  </a:lnTo>
                  <a:lnTo>
                    <a:pt x="3540" y="1004"/>
                  </a:lnTo>
                  <a:lnTo>
                    <a:pt x="3542" y="1015"/>
                  </a:lnTo>
                  <a:lnTo>
                    <a:pt x="3544" y="1028"/>
                  </a:lnTo>
                  <a:lnTo>
                    <a:pt x="3546" y="1043"/>
                  </a:lnTo>
                  <a:lnTo>
                    <a:pt x="3547" y="1058"/>
                  </a:lnTo>
                  <a:lnTo>
                    <a:pt x="3549" y="1075"/>
                  </a:lnTo>
                  <a:lnTo>
                    <a:pt x="3549" y="1093"/>
                  </a:lnTo>
                  <a:lnTo>
                    <a:pt x="3549" y="1132"/>
                  </a:lnTo>
                  <a:lnTo>
                    <a:pt x="3545" y="1175"/>
                  </a:lnTo>
                  <a:lnTo>
                    <a:pt x="3508" y="1187"/>
                  </a:lnTo>
                  <a:lnTo>
                    <a:pt x="3471" y="1201"/>
                  </a:lnTo>
                  <a:lnTo>
                    <a:pt x="3435" y="1218"/>
                  </a:lnTo>
                  <a:lnTo>
                    <a:pt x="3402" y="1237"/>
                  </a:lnTo>
                  <a:lnTo>
                    <a:pt x="3369" y="1256"/>
                  </a:lnTo>
                  <a:lnTo>
                    <a:pt x="3338" y="1277"/>
                  </a:lnTo>
                  <a:lnTo>
                    <a:pt x="3309" y="1299"/>
                  </a:lnTo>
                  <a:lnTo>
                    <a:pt x="3280" y="1323"/>
                  </a:lnTo>
                  <a:lnTo>
                    <a:pt x="3255" y="1348"/>
                  </a:lnTo>
                  <a:lnTo>
                    <a:pt x="3229" y="1373"/>
                  </a:lnTo>
                  <a:lnTo>
                    <a:pt x="3207" y="1399"/>
                  </a:lnTo>
                  <a:lnTo>
                    <a:pt x="3186" y="1426"/>
                  </a:lnTo>
                  <a:lnTo>
                    <a:pt x="3166" y="1452"/>
                  </a:lnTo>
                  <a:lnTo>
                    <a:pt x="3148" y="1480"/>
                  </a:lnTo>
                  <a:lnTo>
                    <a:pt x="3133" y="1508"/>
                  </a:lnTo>
                  <a:lnTo>
                    <a:pt x="3118" y="1534"/>
                  </a:lnTo>
                  <a:lnTo>
                    <a:pt x="3107" y="1562"/>
                  </a:lnTo>
                  <a:lnTo>
                    <a:pt x="3097" y="1589"/>
                  </a:lnTo>
                  <a:lnTo>
                    <a:pt x="3089" y="1615"/>
                  </a:lnTo>
                  <a:lnTo>
                    <a:pt x="3084" y="1641"/>
                  </a:lnTo>
                  <a:lnTo>
                    <a:pt x="3080" y="1666"/>
                  </a:lnTo>
                  <a:lnTo>
                    <a:pt x="3079" y="1691"/>
                  </a:lnTo>
                  <a:lnTo>
                    <a:pt x="3079" y="1714"/>
                  </a:lnTo>
                  <a:lnTo>
                    <a:pt x="3083" y="1736"/>
                  </a:lnTo>
                  <a:lnTo>
                    <a:pt x="3088" y="1757"/>
                  </a:lnTo>
                  <a:lnTo>
                    <a:pt x="3097" y="1777"/>
                  </a:lnTo>
                  <a:lnTo>
                    <a:pt x="3107" y="1795"/>
                  </a:lnTo>
                  <a:lnTo>
                    <a:pt x="3120" y="1811"/>
                  </a:lnTo>
                  <a:lnTo>
                    <a:pt x="3136" y="1825"/>
                  </a:lnTo>
                  <a:lnTo>
                    <a:pt x="3154" y="1837"/>
                  </a:lnTo>
                  <a:lnTo>
                    <a:pt x="3174" y="1847"/>
                  </a:lnTo>
                  <a:lnTo>
                    <a:pt x="3197" y="1855"/>
                  </a:lnTo>
                  <a:lnTo>
                    <a:pt x="3224" y="1862"/>
                  </a:lnTo>
                  <a:lnTo>
                    <a:pt x="3248" y="1865"/>
                  </a:lnTo>
                  <a:lnTo>
                    <a:pt x="3273" y="1866"/>
                  </a:lnTo>
                  <a:lnTo>
                    <a:pt x="3297" y="1865"/>
                  </a:lnTo>
                  <a:lnTo>
                    <a:pt x="3319" y="1862"/>
                  </a:lnTo>
                  <a:lnTo>
                    <a:pt x="3341" y="1856"/>
                  </a:lnTo>
                  <a:lnTo>
                    <a:pt x="3363" y="1849"/>
                  </a:lnTo>
                  <a:lnTo>
                    <a:pt x="3383" y="1839"/>
                  </a:lnTo>
                  <a:lnTo>
                    <a:pt x="3403" y="1828"/>
                  </a:lnTo>
                  <a:lnTo>
                    <a:pt x="3422" y="1816"/>
                  </a:lnTo>
                  <a:lnTo>
                    <a:pt x="3440" y="1801"/>
                  </a:lnTo>
                  <a:lnTo>
                    <a:pt x="3458" y="1785"/>
                  </a:lnTo>
                  <a:lnTo>
                    <a:pt x="3474" y="1767"/>
                  </a:lnTo>
                  <a:lnTo>
                    <a:pt x="3491" y="1748"/>
                  </a:lnTo>
                  <a:lnTo>
                    <a:pt x="3505" y="1727"/>
                  </a:lnTo>
                  <a:lnTo>
                    <a:pt x="3520" y="1706"/>
                  </a:lnTo>
                  <a:lnTo>
                    <a:pt x="3534" y="1683"/>
                  </a:lnTo>
                  <a:lnTo>
                    <a:pt x="3547" y="1660"/>
                  </a:lnTo>
                  <a:lnTo>
                    <a:pt x="3560" y="1634"/>
                  </a:lnTo>
                  <a:lnTo>
                    <a:pt x="3571" y="1609"/>
                  </a:lnTo>
                  <a:lnTo>
                    <a:pt x="3582" y="1582"/>
                  </a:lnTo>
                  <a:lnTo>
                    <a:pt x="3592" y="1554"/>
                  </a:lnTo>
                  <a:lnTo>
                    <a:pt x="3602" y="1527"/>
                  </a:lnTo>
                  <a:lnTo>
                    <a:pt x="3611" y="1498"/>
                  </a:lnTo>
                  <a:lnTo>
                    <a:pt x="3618" y="1469"/>
                  </a:lnTo>
                  <a:lnTo>
                    <a:pt x="3626" y="1439"/>
                  </a:lnTo>
                  <a:lnTo>
                    <a:pt x="3633" y="1409"/>
                  </a:lnTo>
                  <a:lnTo>
                    <a:pt x="3640" y="1379"/>
                  </a:lnTo>
                  <a:lnTo>
                    <a:pt x="3645" y="1349"/>
                  </a:lnTo>
                  <a:lnTo>
                    <a:pt x="3651" y="1319"/>
                  </a:lnTo>
                  <a:lnTo>
                    <a:pt x="3655" y="1289"/>
                  </a:lnTo>
                  <a:lnTo>
                    <a:pt x="3658" y="1258"/>
                  </a:lnTo>
                  <a:lnTo>
                    <a:pt x="3677" y="1256"/>
                  </a:lnTo>
                  <a:lnTo>
                    <a:pt x="3697" y="1252"/>
                  </a:lnTo>
                  <a:lnTo>
                    <a:pt x="3717" y="1251"/>
                  </a:lnTo>
                  <a:lnTo>
                    <a:pt x="3738" y="1250"/>
                  </a:lnTo>
                  <a:lnTo>
                    <a:pt x="3758" y="1250"/>
                  </a:lnTo>
                  <a:lnTo>
                    <a:pt x="3779" y="1251"/>
                  </a:lnTo>
                  <a:lnTo>
                    <a:pt x="3800" y="1252"/>
                  </a:lnTo>
                  <a:lnTo>
                    <a:pt x="3821" y="1255"/>
                  </a:lnTo>
                  <a:lnTo>
                    <a:pt x="3831" y="1256"/>
                  </a:lnTo>
                  <a:lnTo>
                    <a:pt x="3841" y="1257"/>
                  </a:lnTo>
                  <a:lnTo>
                    <a:pt x="3849" y="1256"/>
                  </a:lnTo>
                  <a:lnTo>
                    <a:pt x="3858" y="1256"/>
                  </a:lnTo>
                  <a:lnTo>
                    <a:pt x="3866" y="1255"/>
                  </a:lnTo>
                  <a:lnTo>
                    <a:pt x="3872" y="1252"/>
                  </a:lnTo>
                  <a:lnTo>
                    <a:pt x="3879" y="1250"/>
                  </a:lnTo>
                  <a:lnTo>
                    <a:pt x="3885" y="1248"/>
                  </a:lnTo>
                  <a:lnTo>
                    <a:pt x="3890" y="1245"/>
                  </a:lnTo>
                  <a:lnTo>
                    <a:pt x="3895" y="1241"/>
                  </a:lnTo>
                  <a:lnTo>
                    <a:pt x="3899" y="1238"/>
                  </a:lnTo>
                  <a:lnTo>
                    <a:pt x="3902" y="1234"/>
                  </a:lnTo>
                  <a:lnTo>
                    <a:pt x="3906" y="1229"/>
                  </a:lnTo>
                  <a:lnTo>
                    <a:pt x="3909" y="1225"/>
                  </a:lnTo>
                  <a:lnTo>
                    <a:pt x="3910" y="1220"/>
                  </a:lnTo>
                  <a:lnTo>
                    <a:pt x="3912" y="1216"/>
                  </a:lnTo>
                  <a:lnTo>
                    <a:pt x="3913" y="1211"/>
                  </a:lnTo>
                  <a:lnTo>
                    <a:pt x="3913" y="1207"/>
                  </a:lnTo>
                  <a:lnTo>
                    <a:pt x="3913" y="1201"/>
                  </a:lnTo>
                  <a:lnTo>
                    <a:pt x="3912" y="1197"/>
                  </a:lnTo>
                  <a:lnTo>
                    <a:pt x="3911" y="1193"/>
                  </a:lnTo>
                  <a:lnTo>
                    <a:pt x="3909" y="1188"/>
                  </a:lnTo>
                  <a:lnTo>
                    <a:pt x="3907" y="1184"/>
                  </a:lnTo>
                  <a:lnTo>
                    <a:pt x="3904" y="1179"/>
                  </a:lnTo>
                  <a:lnTo>
                    <a:pt x="3899" y="1175"/>
                  </a:lnTo>
                  <a:lnTo>
                    <a:pt x="3896" y="1172"/>
                  </a:lnTo>
                  <a:lnTo>
                    <a:pt x="3890" y="1168"/>
                  </a:lnTo>
                  <a:lnTo>
                    <a:pt x="3885" y="1165"/>
                  </a:lnTo>
                  <a:lnTo>
                    <a:pt x="3879" y="1162"/>
                  </a:lnTo>
                  <a:lnTo>
                    <a:pt x="3872" y="1159"/>
                  </a:lnTo>
                  <a:lnTo>
                    <a:pt x="3865" y="1157"/>
                  </a:lnTo>
                  <a:lnTo>
                    <a:pt x="3857" y="1156"/>
                  </a:lnTo>
                  <a:close/>
                  <a:moveTo>
                    <a:pt x="317" y="1128"/>
                  </a:moveTo>
                  <a:lnTo>
                    <a:pt x="315" y="1134"/>
                  </a:lnTo>
                  <a:lnTo>
                    <a:pt x="313" y="1140"/>
                  </a:lnTo>
                  <a:lnTo>
                    <a:pt x="311" y="1146"/>
                  </a:lnTo>
                  <a:lnTo>
                    <a:pt x="306" y="1152"/>
                  </a:lnTo>
                  <a:lnTo>
                    <a:pt x="302" y="1157"/>
                  </a:lnTo>
                  <a:lnTo>
                    <a:pt x="297" y="1162"/>
                  </a:lnTo>
                  <a:lnTo>
                    <a:pt x="292" y="1166"/>
                  </a:lnTo>
                  <a:lnTo>
                    <a:pt x="285" y="1170"/>
                  </a:lnTo>
                  <a:lnTo>
                    <a:pt x="272" y="1178"/>
                  </a:lnTo>
                  <a:lnTo>
                    <a:pt x="257" y="1185"/>
                  </a:lnTo>
                  <a:lnTo>
                    <a:pt x="243" y="1190"/>
                  </a:lnTo>
                  <a:lnTo>
                    <a:pt x="227" y="1195"/>
                  </a:lnTo>
                  <a:lnTo>
                    <a:pt x="212" y="1197"/>
                  </a:lnTo>
                  <a:lnTo>
                    <a:pt x="198" y="1199"/>
                  </a:lnTo>
                  <a:lnTo>
                    <a:pt x="184" y="1199"/>
                  </a:lnTo>
                  <a:lnTo>
                    <a:pt x="172" y="1198"/>
                  </a:lnTo>
                  <a:lnTo>
                    <a:pt x="162" y="1196"/>
                  </a:lnTo>
                  <a:lnTo>
                    <a:pt x="154" y="1193"/>
                  </a:lnTo>
                  <a:lnTo>
                    <a:pt x="152" y="1190"/>
                  </a:lnTo>
                  <a:lnTo>
                    <a:pt x="150" y="1188"/>
                  </a:lnTo>
                  <a:lnTo>
                    <a:pt x="149" y="1185"/>
                  </a:lnTo>
                  <a:lnTo>
                    <a:pt x="149" y="1181"/>
                  </a:lnTo>
                  <a:lnTo>
                    <a:pt x="150" y="1176"/>
                  </a:lnTo>
                  <a:lnTo>
                    <a:pt x="152" y="1170"/>
                  </a:lnTo>
                  <a:lnTo>
                    <a:pt x="156" y="1165"/>
                  </a:lnTo>
                  <a:lnTo>
                    <a:pt x="162" y="1159"/>
                  </a:lnTo>
                  <a:lnTo>
                    <a:pt x="169" y="1154"/>
                  </a:lnTo>
                  <a:lnTo>
                    <a:pt x="176" y="1148"/>
                  </a:lnTo>
                  <a:lnTo>
                    <a:pt x="185" y="1143"/>
                  </a:lnTo>
                  <a:lnTo>
                    <a:pt x="195" y="1137"/>
                  </a:lnTo>
                  <a:lnTo>
                    <a:pt x="220" y="1125"/>
                  </a:lnTo>
                  <a:lnTo>
                    <a:pt x="247" y="1112"/>
                  </a:lnTo>
                  <a:lnTo>
                    <a:pt x="280" y="1098"/>
                  </a:lnTo>
                  <a:lnTo>
                    <a:pt x="315" y="1083"/>
                  </a:lnTo>
                  <a:lnTo>
                    <a:pt x="317" y="1094"/>
                  </a:lnTo>
                  <a:lnTo>
                    <a:pt x="318" y="1105"/>
                  </a:lnTo>
                  <a:lnTo>
                    <a:pt x="318" y="1116"/>
                  </a:lnTo>
                  <a:lnTo>
                    <a:pt x="317" y="1128"/>
                  </a:lnTo>
                  <a:close/>
                  <a:moveTo>
                    <a:pt x="3300" y="1744"/>
                  </a:moveTo>
                  <a:lnTo>
                    <a:pt x="3283" y="1745"/>
                  </a:lnTo>
                  <a:lnTo>
                    <a:pt x="3269" y="1745"/>
                  </a:lnTo>
                  <a:lnTo>
                    <a:pt x="3256" y="1743"/>
                  </a:lnTo>
                  <a:lnTo>
                    <a:pt x="3245" y="1738"/>
                  </a:lnTo>
                  <a:lnTo>
                    <a:pt x="3235" y="1732"/>
                  </a:lnTo>
                  <a:lnTo>
                    <a:pt x="3227" y="1724"/>
                  </a:lnTo>
                  <a:lnTo>
                    <a:pt x="3220" y="1715"/>
                  </a:lnTo>
                  <a:lnTo>
                    <a:pt x="3216" y="1704"/>
                  </a:lnTo>
                  <a:lnTo>
                    <a:pt x="3214" y="1692"/>
                  </a:lnTo>
                  <a:lnTo>
                    <a:pt x="3212" y="1679"/>
                  </a:lnTo>
                  <a:lnTo>
                    <a:pt x="3212" y="1664"/>
                  </a:lnTo>
                  <a:lnTo>
                    <a:pt x="3215" y="1650"/>
                  </a:lnTo>
                  <a:lnTo>
                    <a:pt x="3218" y="1633"/>
                  </a:lnTo>
                  <a:lnTo>
                    <a:pt x="3222" y="1616"/>
                  </a:lnTo>
                  <a:lnTo>
                    <a:pt x="3229" y="1599"/>
                  </a:lnTo>
                  <a:lnTo>
                    <a:pt x="3237" y="1580"/>
                  </a:lnTo>
                  <a:lnTo>
                    <a:pt x="3246" y="1561"/>
                  </a:lnTo>
                  <a:lnTo>
                    <a:pt x="3256" y="1542"/>
                  </a:lnTo>
                  <a:lnTo>
                    <a:pt x="3268" y="1523"/>
                  </a:lnTo>
                  <a:lnTo>
                    <a:pt x="3281" y="1503"/>
                  </a:lnTo>
                  <a:lnTo>
                    <a:pt x="3296" y="1484"/>
                  </a:lnTo>
                  <a:lnTo>
                    <a:pt x="3311" y="1464"/>
                  </a:lnTo>
                  <a:lnTo>
                    <a:pt x="3328" y="1446"/>
                  </a:lnTo>
                  <a:lnTo>
                    <a:pt x="3347" y="1427"/>
                  </a:lnTo>
                  <a:lnTo>
                    <a:pt x="3366" y="1408"/>
                  </a:lnTo>
                  <a:lnTo>
                    <a:pt x="3385" y="1390"/>
                  </a:lnTo>
                  <a:lnTo>
                    <a:pt x="3408" y="1372"/>
                  </a:lnTo>
                  <a:lnTo>
                    <a:pt x="3430" y="1356"/>
                  </a:lnTo>
                  <a:lnTo>
                    <a:pt x="3453" y="1340"/>
                  </a:lnTo>
                  <a:lnTo>
                    <a:pt x="3478" y="1325"/>
                  </a:lnTo>
                  <a:lnTo>
                    <a:pt x="3503" y="1311"/>
                  </a:lnTo>
                  <a:lnTo>
                    <a:pt x="3530" y="1298"/>
                  </a:lnTo>
                  <a:lnTo>
                    <a:pt x="3523" y="1337"/>
                  </a:lnTo>
                  <a:lnTo>
                    <a:pt x="3515" y="1376"/>
                  </a:lnTo>
                  <a:lnTo>
                    <a:pt x="3505" y="1413"/>
                  </a:lnTo>
                  <a:lnTo>
                    <a:pt x="3495" y="1451"/>
                  </a:lnTo>
                  <a:lnTo>
                    <a:pt x="3484" y="1489"/>
                  </a:lnTo>
                  <a:lnTo>
                    <a:pt x="3472" y="1524"/>
                  </a:lnTo>
                  <a:lnTo>
                    <a:pt x="3459" y="1559"/>
                  </a:lnTo>
                  <a:lnTo>
                    <a:pt x="3445" y="1591"/>
                  </a:lnTo>
                  <a:lnTo>
                    <a:pt x="3430" y="1622"/>
                  </a:lnTo>
                  <a:lnTo>
                    <a:pt x="3414" y="1650"/>
                  </a:lnTo>
                  <a:lnTo>
                    <a:pt x="3405" y="1662"/>
                  </a:lnTo>
                  <a:lnTo>
                    <a:pt x="3398" y="1674"/>
                  </a:lnTo>
                  <a:lnTo>
                    <a:pt x="3389" y="1685"/>
                  </a:lnTo>
                  <a:lnTo>
                    <a:pt x="3380" y="1696"/>
                  </a:lnTo>
                  <a:lnTo>
                    <a:pt x="3370" y="1705"/>
                  </a:lnTo>
                  <a:lnTo>
                    <a:pt x="3361" y="1714"/>
                  </a:lnTo>
                  <a:lnTo>
                    <a:pt x="3351" y="1722"/>
                  </a:lnTo>
                  <a:lnTo>
                    <a:pt x="3342" y="1728"/>
                  </a:lnTo>
                  <a:lnTo>
                    <a:pt x="3331" y="1734"/>
                  </a:lnTo>
                  <a:lnTo>
                    <a:pt x="3321" y="1738"/>
                  </a:lnTo>
                  <a:lnTo>
                    <a:pt x="3311" y="1742"/>
                  </a:lnTo>
                  <a:lnTo>
                    <a:pt x="3300" y="17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75"/>
            <p:cNvSpPr/>
            <p:nvPr/>
          </p:nvSpPr>
          <p:spPr>
            <a:xfrm>
              <a:off x="2443163" y="3883025"/>
              <a:ext cx="98425" cy="136525"/>
            </a:xfrm>
            <a:custGeom>
              <a:avLst/>
              <a:gdLst/>
              <a:ahLst/>
              <a:cxnLst/>
              <a:rect l="l" t="t" r="r" b="b"/>
              <a:pathLst>
                <a:path w="699" h="967" extrusionOk="0">
                  <a:moveTo>
                    <a:pt x="1" y="301"/>
                  </a:moveTo>
                  <a:lnTo>
                    <a:pt x="0" y="325"/>
                  </a:lnTo>
                  <a:lnTo>
                    <a:pt x="2" y="348"/>
                  </a:lnTo>
                  <a:lnTo>
                    <a:pt x="6" y="369"/>
                  </a:lnTo>
                  <a:lnTo>
                    <a:pt x="12" y="390"/>
                  </a:lnTo>
                  <a:lnTo>
                    <a:pt x="20" y="409"/>
                  </a:lnTo>
                  <a:lnTo>
                    <a:pt x="30" y="426"/>
                  </a:lnTo>
                  <a:lnTo>
                    <a:pt x="41" y="444"/>
                  </a:lnTo>
                  <a:lnTo>
                    <a:pt x="54" y="461"/>
                  </a:lnTo>
                  <a:lnTo>
                    <a:pt x="69" y="476"/>
                  </a:lnTo>
                  <a:lnTo>
                    <a:pt x="84" y="491"/>
                  </a:lnTo>
                  <a:lnTo>
                    <a:pt x="101" y="505"/>
                  </a:lnTo>
                  <a:lnTo>
                    <a:pt x="119" y="518"/>
                  </a:lnTo>
                  <a:lnTo>
                    <a:pt x="138" y="532"/>
                  </a:lnTo>
                  <a:lnTo>
                    <a:pt x="155" y="544"/>
                  </a:lnTo>
                  <a:lnTo>
                    <a:pt x="175" y="556"/>
                  </a:lnTo>
                  <a:lnTo>
                    <a:pt x="194" y="567"/>
                  </a:lnTo>
                  <a:lnTo>
                    <a:pt x="233" y="590"/>
                  </a:lnTo>
                  <a:lnTo>
                    <a:pt x="271" y="612"/>
                  </a:lnTo>
                  <a:lnTo>
                    <a:pt x="305" y="633"/>
                  </a:lnTo>
                  <a:lnTo>
                    <a:pt x="336" y="654"/>
                  </a:lnTo>
                  <a:lnTo>
                    <a:pt x="349" y="665"/>
                  </a:lnTo>
                  <a:lnTo>
                    <a:pt x="362" y="676"/>
                  </a:lnTo>
                  <a:lnTo>
                    <a:pt x="373" y="687"/>
                  </a:lnTo>
                  <a:lnTo>
                    <a:pt x="382" y="699"/>
                  </a:lnTo>
                  <a:lnTo>
                    <a:pt x="388" y="711"/>
                  </a:lnTo>
                  <a:lnTo>
                    <a:pt x="393" y="724"/>
                  </a:lnTo>
                  <a:lnTo>
                    <a:pt x="395" y="737"/>
                  </a:lnTo>
                  <a:lnTo>
                    <a:pt x="395" y="750"/>
                  </a:lnTo>
                  <a:lnTo>
                    <a:pt x="394" y="758"/>
                  </a:lnTo>
                  <a:lnTo>
                    <a:pt x="392" y="765"/>
                  </a:lnTo>
                  <a:lnTo>
                    <a:pt x="387" y="772"/>
                  </a:lnTo>
                  <a:lnTo>
                    <a:pt x="383" y="780"/>
                  </a:lnTo>
                  <a:lnTo>
                    <a:pt x="376" y="787"/>
                  </a:lnTo>
                  <a:lnTo>
                    <a:pt x="369" y="793"/>
                  </a:lnTo>
                  <a:lnTo>
                    <a:pt x="362" y="800"/>
                  </a:lnTo>
                  <a:lnTo>
                    <a:pt x="353" y="807"/>
                  </a:lnTo>
                  <a:lnTo>
                    <a:pt x="334" y="819"/>
                  </a:lnTo>
                  <a:lnTo>
                    <a:pt x="312" y="830"/>
                  </a:lnTo>
                  <a:lnTo>
                    <a:pt x="290" y="840"/>
                  </a:lnTo>
                  <a:lnTo>
                    <a:pt x="266" y="848"/>
                  </a:lnTo>
                  <a:lnTo>
                    <a:pt x="254" y="850"/>
                  </a:lnTo>
                  <a:lnTo>
                    <a:pt x="242" y="853"/>
                  </a:lnTo>
                  <a:lnTo>
                    <a:pt x="231" y="855"/>
                  </a:lnTo>
                  <a:lnTo>
                    <a:pt x="219" y="856"/>
                  </a:lnTo>
                  <a:lnTo>
                    <a:pt x="208" y="857"/>
                  </a:lnTo>
                  <a:lnTo>
                    <a:pt x="198" y="857"/>
                  </a:lnTo>
                  <a:lnTo>
                    <a:pt x="188" y="856"/>
                  </a:lnTo>
                  <a:lnTo>
                    <a:pt x="178" y="853"/>
                  </a:lnTo>
                  <a:lnTo>
                    <a:pt x="169" y="851"/>
                  </a:lnTo>
                  <a:lnTo>
                    <a:pt x="161" y="848"/>
                  </a:lnTo>
                  <a:lnTo>
                    <a:pt x="153" y="843"/>
                  </a:lnTo>
                  <a:lnTo>
                    <a:pt x="146" y="839"/>
                  </a:lnTo>
                  <a:lnTo>
                    <a:pt x="142" y="832"/>
                  </a:lnTo>
                  <a:lnTo>
                    <a:pt x="138" y="826"/>
                  </a:lnTo>
                  <a:lnTo>
                    <a:pt x="134" y="818"/>
                  </a:lnTo>
                  <a:lnTo>
                    <a:pt x="132" y="808"/>
                  </a:lnTo>
                  <a:lnTo>
                    <a:pt x="131" y="800"/>
                  </a:lnTo>
                  <a:lnTo>
                    <a:pt x="129" y="792"/>
                  </a:lnTo>
                  <a:lnTo>
                    <a:pt x="127" y="786"/>
                  </a:lnTo>
                  <a:lnTo>
                    <a:pt x="123" y="780"/>
                  </a:lnTo>
                  <a:lnTo>
                    <a:pt x="119" y="775"/>
                  </a:lnTo>
                  <a:lnTo>
                    <a:pt x="114" y="770"/>
                  </a:lnTo>
                  <a:lnTo>
                    <a:pt x="110" y="766"/>
                  </a:lnTo>
                  <a:lnTo>
                    <a:pt x="104" y="762"/>
                  </a:lnTo>
                  <a:lnTo>
                    <a:pt x="99" y="760"/>
                  </a:lnTo>
                  <a:lnTo>
                    <a:pt x="93" y="759"/>
                  </a:lnTo>
                  <a:lnTo>
                    <a:pt x="88" y="758"/>
                  </a:lnTo>
                  <a:lnTo>
                    <a:pt x="81" y="757"/>
                  </a:lnTo>
                  <a:lnTo>
                    <a:pt x="76" y="758"/>
                  </a:lnTo>
                  <a:lnTo>
                    <a:pt x="69" y="758"/>
                  </a:lnTo>
                  <a:lnTo>
                    <a:pt x="62" y="760"/>
                  </a:lnTo>
                  <a:lnTo>
                    <a:pt x="57" y="762"/>
                  </a:lnTo>
                  <a:lnTo>
                    <a:pt x="50" y="765"/>
                  </a:lnTo>
                  <a:lnTo>
                    <a:pt x="44" y="768"/>
                  </a:lnTo>
                  <a:lnTo>
                    <a:pt x="39" y="772"/>
                  </a:lnTo>
                  <a:lnTo>
                    <a:pt x="33" y="777"/>
                  </a:lnTo>
                  <a:lnTo>
                    <a:pt x="28" y="782"/>
                  </a:lnTo>
                  <a:lnTo>
                    <a:pt x="23" y="788"/>
                  </a:lnTo>
                  <a:lnTo>
                    <a:pt x="19" y="793"/>
                  </a:lnTo>
                  <a:lnTo>
                    <a:pt x="16" y="800"/>
                  </a:lnTo>
                  <a:lnTo>
                    <a:pt x="12" y="808"/>
                  </a:lnTo>
                  <a:lnTo>
                    <a:pt x="10" y="816"/>
                  </a:lnTo>
                  <a:lnTo>
                    <a:pt x="8" y="825"/>
                  </a:lnTo>
                  <a:lnTo>
                    <a:pt x="7" y="832"/>
                  </a:lnTo>
                  <a:lnTo>
                    <a:pt x="6" y="842"/>
                  </a:lnTo>
                  <a:lnTo>
                    <a:pt x="6" y="852"/>
                  </a:lnTo>
                  <a:lnTo>
                    <a:pt x="8" y="862"/>
                  </a:lnTo>
                  <a:lnTo>
                    <a:pt x="9" y="872"/>
                  </a:lnTo>
                  <a:lnTo>
                    <a:pt x="14" y="888"/>
                  </a:lnTo>
                  <a:lnTo>
                    <a:pt x="21" y="901"/>
                  </a:lnTo>
                  <a:lnTo>
                    <a:pt x="31" y="913"/>
                  </a:lnTo>
                  <a:lnTo>
                    <a:pt x="42" y="924"/>
                  </a:lnTo>
                  <a:lnTo>
                    <a:pt x="57" y="934"/>
                  </a:lnTo>
                  <a:lnTo>
                    <a:pt x="71" y="942"/>
                  </a:lnTo>
                  <a:lnTo>
                    <a:pt x="88" y="950"/>
                  </a:lnTo>
                  <a:lnTo>
                    <a:pt x="107" y="955"/>
                  </a:lnTo>
                  <a:lnTo>
                    <a:pt x="125" y="960"/>
                  </a:lnTo>
                  <a:lnTo>
                    <a:pt x="146" y="963"/>
                  </a:lnTo>
                  <a:lnTo>
                    <a:pt x="168" y="965"/>
                  </a:lnTo>
                  <a:lnTo>
                    <a:pt x="190" y="967"/>
                  </a:lnTo>
                  <a:lnTo>
                    <a:pt x="213" y="965"/>
                  </a:lnTo>
                  <a:lnTo>
                    <a:pt x="236" y="963"/>
                  </a:lnTo>
                  <a:lnTo>
                    <a:pt x="260" y="961"/>
                  </a:lnTo>
                  <a:lnTo>
                    <a:pt x="283" y="957"/>
                  </a:lnTo>
                  <a:lnTo>
                    <a:pt x="306" y="951"/>
                  </a:lnTo>
                  <a:lnTo>
                    <a:pt x="330" y="943"/>
                  </a:lnTo>
                  <a:lnTo>
                    <a:pt x="353" y="935"/>
                  </a:lnTo>
                  <a:lnTo>
                    <a:pt x="375" y="927"/>
                  </a:lnTo>
                  <a:lnTo>
                    <a:pt x="397" y="916"/>
                  </a:lnTo>
                  <a:lnTo>
                    <a:pt x="418" y="903"/>
                  </a:lnTo>
                  <a:lnTo>
                    <a:pt x="438" y="890"/>
                  </a:lnTo>
                  <a:lnTo>
                    <a:pt x="457" y="876"/>
                  </a:lnTo>
                  <a:lnTo>
                    <a:pt x="475" y="860"/>
                  </a:lnTo>
                  <a:lnTo>
                    <a:pt x="490" y="843"/>
                  </a:lnTo>
                  <a:lnTo>
                    <a:pt x="505" y="825"/>
                  </a:lnTo>
                  <a:lnTo>
                    <a:pt x="517" y="806"/>
                  </a:lnTo>
                  <a:lnTo>
                    <a:pt x="528" y="785"/>
                  </a:lnTo>
                  <a:lnTo>
                    <a:pt x="536" y="762"/>
                  </a:lnTo>
                  <a:lnTo>
                    <a:pt x="543" y="739"/>
                  </a:lnTo>
                  <a:lnTo>
                    <a:pt x="546" y="715"/>
                  </a:lnTo>
                  <a:lnTo>
                    <a:pt x="546" y="696"/>
                  </a:lnTo>
                  <a:lnTo>
                    <a:pt x="544" y="678"/>
                  </a:lnTo>
                  <a:lnTo>
                    <a:pt x="540" y="660"/>
                  </a:lnTo>
                  <a:lnTo>
                    <a:pt x="534" y="645"/>
                  </a:lnTo>
                  <a:lnTo>
                    <a:pt x="525" y="628"/>
                  </a:lnTo>
                  <a:lnTo>
                    <a:pt x="515" y="614"/>
                  </a:lnTo>
                  <a:lnTo>
                    <a:pt x="503" y="599"/>
                  </a:lnTo>
                  <a:lnTo>
                    <a:pt x="489" y="585"/>
                  </a:lnTo>
                  <a:lnTo>
                    <a:pt x="475" y="572"/>
                  </a:lnTo>
                  <a:lnTo>
                    <a:pt x="459" y="558"/>
                  </a:lnTo>
                  <a:lnTo>
                    <a:pt x="443" y="546"/>
                  </a:lnTo>
                  <a:lnTo>
                    <a:pt x="425" y="534"/>
                  </a:lnTo>
                  <a:lnTo>
                    <a:pt x="388" y="509"/>
                  </a:lnTo>
                  <a:lnTo>
                    <a:pt x="349" y="487"/>
                  </a:lnTo>
                  <a:lnTo>
                    <a:pt x="311" y="466"/>
                  </a:lnTo>
                  <a:lnTo>
                    <a:pt x="274" y="444"/>
                  </a:lnTo>
                  <a:lnTo>
                    <a:pt x="256" y="434"/>
                  </a:lnTo>
                  <a:lnTo>
                    <a:pt x="240" y="423"/>
                  </a:lnTo>
                  <a:lnTo>
                    <a:pt x="223" y="412"/>
                  </a:lnTo>
                  <a:lnTo>
                    <a:pt x="209" y="401"/>
                  </a:lnTo>
                  <a:lnTo>
                    <a:pt x="195" y="390"/>
                  </a:lnTo>
                  <a:lnTo>
                    <a:pt x="183" y="379"/>
                  </a:lnTo>
                  <a:lnTo>
                    <a:pt x="172" y="367"/>
                  </a:lnTo>
                  <a:lnTo>
                    <a:pt x="163" y="355"/>
                  </a:lnTo>
                  <a:lnTo>
                    <a:pt x="156" y="343"/>
                  </a:lnTo>
                  <a:lnTo>
                    <a:pt x="152" y="331"/>
                  </a:lnTo>
                  <a:lnTo>
                    <a:pt x="150" y="318"/>
                  </a:lnTo>
                  <a:lnTo>
                    <a:pt x="150" y="304"/>
                  </a:lnTo>
                  <a:lnTo>
                    <a:pt x="152" y="290"/>
                  </a:lnTo>
                  <a:lnTo>
                    <a:pt x="155" y="275"/>
                  </a:lnTo>
                  <a:lnTo>
                    <a:pt x="161" y="262"/>
                  </a:lnTo>
                  <a:lnTo>
                    <a:pt x="169" y="249"/>
                  </a:lnTo>
                  <a:lnTo>
                    <a:pt x="178" y="237"/>
                  </a:lnTo>
                  <a:lnTo>
                    <a:pt x="188" y="225"/>
                  </a:lnTo>
                  <a:lnTo>
                    <a:pt x="199" y="214"/>
                  </a:lnTo>
                  <a:lnTo>
                    <a:pt x="211" y="204"/>
                  </a:lnTo>
                  <a:lnTo>
                    <a:pt x="224" y="194"/>
                  </a:lnTo>
                  <a:lnTo>
                    <a:pt x="237" y="186"/>
                  </a:lnTo>
                  <a:lnTo>
                    <a:pt x="253" y="177"/>
                  </a:lnTo>
                  <a:lnTo>
                    <a:pt x="269" y="170"/>
                  </a:lnTo>
                  <a:lnTo>
                    <a:pt x="284" y="162"/>
                  </a:lnTo>
                  <a:lnTo>
                    <a:pt x="301" y="157"/>
                  </a:lnTo>
                  <a:lnTo>
                    <a:pt x="318" y="151"/>
                  </a:lnTo>
                  <a:lnTo>
                    <a:pt x="335" y="146"/>
                  </a:lnTo>
                  <a:lnTo>
                    <a:pt x="353" y="141"/>
                  </a:lnTo>
                  <a:lnTo>
                    <a:pt x="371" y="138"/>
                  </a:lnTo>
                  <a:lnTo>
                    <a:pt x="387" y="136"/>
                  </a:lnTo>
                  <a:lnTo>
                    <a:pt x="405" y="133"/>
                  </a:lnTo>
                  <a:lnTo>
                    <a:pt x="422" y="132"/>
                  </a:lnTo>
                  <a:lnTo>
                    <a:pt x="438" y="131"/>
                  </a:lnTo>
                  <a:lnTo>
                    <a:pt x="454" y="131"/>
                  </a:lnTo>
                  <a:lnTo>
                    <a:pt x="469" y="132"/>
                  </a:lnTo>
                  <a:lnTo>
                    <a:pt x="485" y="133"/>
                  </a:lnTo>
                  <a:lnTo>
                    <a:pt x="498" y="136"/>
                  </a:lnTo>
                  <a:lnTo>
                    <a:pt x="511" y="139"/>
                  </a:lnTo>
                  <a:lnTo>
                    <a:pt x="524" y="142"/>
                  </a:lnTo>
                  <a:lnTo>
                    <a:pt x="534" y="147"/>
                  </a:lnTo>
                  <a:lnTo>
                    <a:pt x="544" y="152"/>
                  </a:lnTo>
                  <a:lnTo>
                    <a:pt x="551" y="158"/>
                  </a:lnTo>
                  <a:lnTo>
                    <a:pt x="558" y="166"/>
                  </a:lnTo>
                  <a:lnTo>
                    <a:pt x="565" y="172"/>
                  </a:lnTo>
                  <a:lnTo>
                    <a:pt x="571" y="178"/>
                  </a:lnTo>
                  <a:lnTo>
                    <a:pt x="578" y="182"/>
                  </a:lnTo>
                  <a:lnTo>
                    <a:pt x="585" y="187"/>
                  </a:lnTo>
                  <a:lnTo>
                    <a:pt x="591" y="190"/>
                  </a:lnTo>
                  <a:lnTo>
                    <a:pt x="599" y="192"/>
                  </a:lnTo>
                  <a:lnTo>
                    <a:pt x="606" y="194"/>
                  </a:lnTo>
                  <a:lnTo>
                    <a:pt x="613" y="196"/>
                  </a:lnTo>
                  <a:lnTo>
                    <a:pt x="620" y="196"/>
                  </a:lnTo>
                  <a:lnTo>
                    <a:pt x="628" y="196"/>
                  </a:lnTo>
                  <a:lnTo>
                    <a:pt x="635" y="194"/>
                  </a:lnTo>
                  <a:lnTo>
                    <a:pt x="642" y="193"/>
                  </a:lnTo>
                  <a:lnTo>
                    <a:pt x="649" y="191"/>
                  </a:lnTo>
                  <a:lnTo>
                    <a:pt x="655" y="189"/>
                  </a:lnTo>
                  <a:lnTo>
                    <a:pt x="661" y="186"/>
                  </a:lnTo>
                  <a:lnTo>
                    <a:pt x="667" y="182"/>
                  </a:lnTo>
                  <a:lnTo>
                    <a:pt x="672" y="178"/>
                  </a:lnTo>
                  <a:lnTo>
                    <a:pt x="678" y="173"/>
                  </a:lnTo>
                  <a:lnTo>
                    <a:pt x="682" y="169"/>
                  </a:lnTo>
                  <a:lnTo>
                    <a:pt x="687" y="163"/>
                  </a:lnTo>
                  <a:lnTo>
                    <a:pt x="690" y="158"/>
                  </a:lnTo>
                  <a:lnTo>
                    <a:pt x="693" y="152"/>
                  </a:lnTo>
                  <a:lnTo>
                    <a:pt x="696" y="146"/>
                  </a:lnTo>
                  <a:lnTo>
                    <a:pt x="698" y="139"/>
                  </a:lnTo>
                  <a:lnTo>
                    <a:pt x="699" y="132"/>
                  </a:lnTo>
                  <a:lnTo>
                    <a:pt x="699" y="126"/>
                  </a:lnTo>
                  <a:lnTo>
                    <a:pt x="698" y="118"/>
                  </a:lnTo>
                  <a:lnTo>
                    <a:pt x="697" y="110"/>
                  </a:lnTo>
                  <a:lnTo>
                    <a:pt x="694" y="103"/>
                  </a:lnTo>
                  <a:lnTo>
                    <a:pt x="691" y="96"/>
                  </a:lnTo>
                  <a:lnTo>
                    <a:pt x="688" y="88"/>
                  </a:lnTo>
                  <a:lnTo>
                    <a:pt x="682" y="80"/>
                  </a:lnTo>
                  <a:lnTo>
                    <a:pt x="669" y="65"/>
                  </a:lnTo>
                  <a:lnTo>
                    <a:pt x="653" y="50"/>
                  </a:lnTo>
                  <a:lnTo>
                    <a:pt x="637" y="38"/>
                  </a:lnTo>
                  <a:lnTo>
                    <a:pt x="618" y="28"/>
                  </a:lnTo>
                  <a:lnTo>
                    <a:pt x="597" y="19"/>
                  </a:lnTo>
                  <a:lnTo>
                    <a:pt x="574" y="12"/>
                  </a:lnTo>
                  <a:lnTo>
                    <a:pt x="550" y="7"/>
                  </a:lnTo>
                  <a:lnTo>
                    <a:pt x="526" y="4"/>
                  </a:lnTo>
                  <a:lnTo>
                    <a:pt x="499" y="1"/>
                  </a:lnTo>
                  <a:lnTo>
                    <a:pt x="473" y="0"/>
                  </a:lnTo>
                  <a:lnTo>
                    <a:pt x="445" y="1"/>
                  </a:lnTo>
                  <a:lnTo>
                    <a:pt x="417" y="4"/>
                  </a:lnTo>
                  <a:lnTo>
                    <a:pt x="388" y="8"/>
                  </a:lnTo>
                  <a:lnTo>
                    <a:pt x="359" y="12"/>
                  </a:lnTo>
                  <a:lnTo>
                    <a:pt x="331" y="19"/>
                  </a:lnTo>
                  <a:lnTo>
                    <a:pt x="303" y="27"/>
                  </a:lnTo>
                  <a:lnTo>
                    <a:pt x="274" y="37"/>
                  </a:lnTo>
                  <a:lnTo>
                    <a:pt x="246" y="47"/>
                  </a:lnTo>
                  <a:lnTo>
                    <a:pt x="220" y="59"/>
                  </a:lnTo>
                  <a:lnTo>
                    <a:pt x="193" y="71"/>
                  </a:lnTo>
                  <a:lnTo>
                    <a:pt x="168" y="86"/>
                  </a:lnTo>
                  <a:lnTo>
                    <a:pt x="144" y="100"/>
                  </a:lnTo>
                  <a:lnTo>
                    <a:pt x="121" y="117"/>
                  </a:lnTo>
                  <a:lnTo>
                    <a:pt x="100" y="133"/>
                  </a:lnTo>
                  <a:lnTo>
                    <a:pt x="80" y="151"/>
                  </a:lnTo>
                  <a:lnTo>
                    <a:pt x="62" y="170"/>
                  </a:lnTo>
                  <a:lnTo>
                    <a:pt x="46" y="190"/>
                  </a:lnTo>
                  <a:lnTo>
                    <a:pt x="32" y="211"/>
                  </a:lnTo>
                  <a:lnTo>
                    <a:pt x="20" y="232"/>
                  </a:lnTo>
                  <a:lnTo>
                    <a:pt x="11" y="254"/>
                  </a:lnTo>
                  <a:lnTo>
                    <a:pt x="5" y="278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75"/>
            <p:cNvSpPr/>
            <p:nvPr/>
          </p:nvSpPr>
          <p:spPr>
            <a:xfrm>
              <a:off x="3222625" y="3822700"/>
              <a:ext cx="636588" cy="266700"/>
            </a:xfrm>
            <a:custGeom>
              <a:avLst/>
              <a:gdLst/>
              <a:ahLst/>
              <a:cxnLst/>
              <a:rect l="l" t="t" r="r" b="b"/>
              <a:pathLst>
                <a:path w="4488" h="1880" extrusionOk="0">
                  <a:moveTo>
                    <a:pt x="4425" y="622"/>
                  </a:moveTo>
                  <a:lnTo>
                    <a:pt x="4411" y="620"/>
                  </a:lnTo>
                  <a:lnTo>
                    <a:pt x="4395" y="619"/>
                  </a:lnTo>
                  <a:lnTo>
                    <a:pt x="4378" y="619"/>
                  </a:lnTo>
                  <a:lnTo>
                    <a:pt x="4360" y="619"/>
                  </a:lnTo>
                  <a:lnTo>
                    <a:pt x="4342" y="621"/>
                  </a:lnTo>
                  <a:lnTo>
                    <a:pt x="4321" y="623"/>
                  </a:lnTo>
                  <a:lnTo>
                    <a:pt x="4299" y="627"/>
                  </a:lnTo>
                  <a:lnTo>
                    <a:pt x="4277" y="630"/>
                  </a:lnTo>
                  <a:lnTo>
                    <a:pt x="4230" y="640"/>
                  </a:lnTo>
                  <a:lnTo>
                    <a:pt x="4179" y="652"/>
                  </a:lnTo>
                  <a:lnTo>
                    <a:pt x="4125" y="666"/>
                  </a:lnTo>
                  <a:lnTo>
                    <a:pt x="4069" y="683"/>
                  </a:lnTo>
                  <a:lnTo>
                    <a:pt x="4084" y="630"/>
                  </a:lnTo>
                  <a:lnTo>
                    <a:pt x="4100" y="574"/>
                  </a:lnTo>
                  <a:lnTo>
                    <a:pt x="4115" y="517"/>
                  </a:lnTo>
                  <a:lnTo>
                    <a:pt x="4130" y="457"/>
                  </a:lnTo>
                  <a:lnTo>
                    <a:pt x="4144" y="395"/>
                  </a:lnTo>
                  <a:lnTo>
                    <a:pt x="4159" y="330"/>
                  </a:lnTo>
                  <a:lnTo>
                    <a:pt x="4171" y="263"/>
                  </a:lnTo>
                  <a:lnTo>
                    <a:pt x="4183" y="192"/>
                  </a:lnTo>
                  <a:lnTo>
                    <a:pt x="4184" y="179"/>
                  </a:lnTo>
                  <a:lnTo>
                    <a:pt x="4185" y="168"/>
                  </a:lnTo>
                  <a:lnTo>
                    <a:pt x="4184" y="158"/>
                  </a:lnTo>
                  <a:lnTo>
                    <a:pt x="4183" y="149"/>
                  </a:lnTo>
                  <a:lnTo>
                    <a:pt x="4181" y="141"/>
                  </a:lnTo>
                  <a:lnTo>
                    <a:pt x="4177" y="134"/>
                  </a:lnTo>
                  <a:lnTo>
                    <a:pt x="4174" y="127"/>
                  </a:lnTo>
                  <a:lnTo>
                    <a:pt x="4170" y="122"/>
                  </a:lnTo>
                  <a:lnTo>
                    <a:pt x="4164" y="116"/>
                  </a:lnTo>
                  <a:lnTo>
                    <a:pt x="4159" y="113"/>
                  </a:lnTo>
                  <a:lnTo>
                    <a:pt x="4153" y="110"/>
                  </a:lnTo>
                  <a:lnTo>
                    <a:pt x="4146" y="107"/>
                  </a:lnTo>
                  <a:lnTo>
                    <a:pt x="4140" y="106"/>
                  </a:lnTo>
                  <a:lnTo>
                    <a:pt x="4133" y="105"/>
                  </a:lnTo>
                  <a:lnTo>
                    <a:pt x="4125" y="105"/>
                  </a:lnTo>
                  <a:lnTo>
                    <a:pt x="4118" y="105"/>
                  </a:lnTo>
                  <a:lnTo>
                    <a:pt x="4111" y="107"/>
                  </a:lnTo>
                  <a:lnTo>
                    <a:pt x="4103" y="108"/>
                  </a:lnTo>
                  <a:lnTo>
                    <a:pt x="4095" y="112"/>
                  </a:lnTo>
                  <a:lnTo>
                    <a:pt x="4089" y="115"/>
                  </a:lnTo>
                  <a:lnTo>
                    <a:pt x="4081" y="118"/>
                  </a:lnTo>
                  <a:lnTo>
                    <a:pt x="4074" y="123"/>
                  </a:lnTo>
                  <a:lnTo>
                    <a:pt x="4068" y="128"/>
                  </a:lnTo>
                  <a:lnTo>
                    <a:pt x="4061" y="134"/>
                  </a:lnTo>
                  <a:lnTo>
                    <a:pt x="4055" y="139"/>
                  </a:lnTo>
                  <a:lnTo>
                    <a:pt x="4050" y="146"/>
                  </a:lnTo>
                  <a:lnTo>
                    <a:pt x="4044" y="154"/>
                  </a:lnTo>
                  <a:lnTo>
                    <a:pt x="4041" y="162"/>
                  </a:lnTo>
                  <a:lnTo>
                    <a:pt x="4037" y="169"/>
                  </a:lnTo>
                  <a:lnTo>
                    <a:pt x="4034" y="178"/>
                  </a:lnTo>
                  <a:lnTo>
                    <a:pt x="4032" y="187"/>
                  </a:lnTo>
                  <a:lnTo>
                    <a:pt x="4031" y="196"/>
                  </a:lnTo>
                  <a:lnTo>
                    <a:pt x="4028" y="225"/>
                  </a:lnTo>
                  <a:lnTo>
                    <a:pt x="4024" y="255"/>
                  </a:lnTo>
                  <a:lnTo>
                    <a:pt x="4020" y="285"/>
                  </a:lnTo>
                  <a:lnTo>
                    <a:pt x="4014" y="317"/>
                  </a:lnTo>
                  <a:lnTo>
                    <a:pt x="4002" y="381"/>
                  </a:lnTo>
                  <a:lnTo>
                    <a:pt x="3988" y="449"/>
                  </a:lnTo>
                  <a:lnTo>
                    <a:pt x="3970" y="518"/>
                  </a:lnTo>
                  <a:lnTo>
                    <a:pt x="3952" y="588"/>
                  </a:lnTo>
                  <a:lnTo>
                    <a:pt x="3932" y="659"/>
                  </a:lnTo>
                  <a:lnTo>
                    <a:pt x="3912" y="731"/>
                  </a:lnTo>
                  <a:lnTo>
                    <a:pt x="3852" y="750"/>
                  </a:lnTo>
                  <a:lnTo>
                    <a:pt x="3791" y="769"/>
                  </a:lnTo>
                  <a:lnTo>
                    <a:pt x="3730" y="787"/>
                  </a:lnTo>
                  <a:lnTo>
                    <a:pt x="3669" y="805"/>
                  </a:lnTo>
                  <a:lnTo>
                    <a:pt x="3608" y="822"/>
                  </a:lnTo>
                  <a:lnTo>
                    <a:pt x="3548" y="837"/>
                  </a:lnTo>
                  <a:lnTo>
                    <a:pt x="3491" y="852"/>
                  </a:lnTo>
                  <a:lnTo>
                    <a:pt x="3434" y="864"/>
                  </a:lnTo>
                  <a:lnTo>
                    <a:pt x="3446" y="808"/>
                  </a:lnTo>
                  <a:lnTo>
                    <a:pt x="3460" y="756"/>
                  </a:lnTo>
                  <a:lnTo>
                    <a:pt x="3472" y="706"/>
                  </a:lnTo>
                  <a:lnTo>
                    <a:pt x="3485" y="660"/>
                  </a:lnTo>
                  <a:lnTo>
                    <a:pt x="3497" y="617"/>
                  </a:lnTo>
                  <a:lnTo>
                    <a:pt x="3511" y="575"/>
                  </a:lnTo>
                  <a:lnTo>
                    <a:pt x="3524" y="538"/>
                  </a:lnTo>
                  <a:lnTo>
                    <a:pt x="3536" y="502"/>
                  </a:lnTo>
                  <a:lnTo>
                    <a:pt x="3550" y="469"/>
                  </a:lnTo>
                  <a:lnTo>
                    <a:pt x="3562" y="438"/>
                  </a:lnTo>
                  <a:lnTo>
                    <a:pt x="3574" y="410"/>
                  </a:lnTo>
                  <a:lnTo>
                    <a:pt x="3587" y="385"/>
                  </a:lnTo>
                  <a:lnTo>
                    <a:pt x="3599" y="360"/>
                  </a:lnTo>
                  <a:lnTo>
                    <a:pt x="3611" y="338"/>
                  </a:lnTo>
                  <a:lnTo>
                    <a:pt x="3623" y="318"/>
                  </a:lnTo>
                  <a:lnTo>
                    <a:pt x="3634" y="300"/>
                  </a:lnTo>
                  <a:lnTo>
                    <a:pt x="3646" y="285"/>
                  </a:lnTo>
                  <a:lnTo>
                    <a:pt x="3657" y="270"/>
                  </a:lnTo>
                  <a:lnTo>
                    <a:pt x="3667" y="257"/>
                  </a:lnTo>
                  <a:lnTo>
                    <a:pt x="3678" y="246"/>
                  </a:lnTo>
                  <a:lnTo>
                    <a:pt x="3688" y="236"/>
                  </a:lnTo>
                  <a:lnTo>
                    <a:pt x="3697" y="227"/>
                  </a:lnTo>
                  <a:lnTo>
                    <a:pt x="3707" y="220"/>
                  </a:lnTo>
                  <a:lnTo>
                    <a:pt x="3716" y="214"/>
                  </a:lnTo>
                  <a:lnTo>
                    <a:pt x="3724" y="208"/>
                  </a:lnTo>
                  <a:lnTo>
                    <a:pt x="3731" y="205"/>
                  </a:lnTo>
                  <a:lnTo>
                    <a:pt x="3739" y="202"/>
                  </a:lnTo>
                  <a:lnTo>
                    <a:pt x="3746" y="199"/>
                  </a:lnTo>
                  <a:lnTo>
                    <a:pt x="3758" y="196"/>
                  </a:lnTo>
                  <a:lnTo>
                    <a:pt x="3768" y="196"/>
                  </a:lnTo>
                  <a:lnTo>
                    <a:pt x="3774" y="196"/>
                  </a:lnTo>
                  <a:lnTo>
                    <a:pt x="3778" y="198"/>
                  </a:lnTo>
                  <a:lnTo>
                    <a:pt x="3783" y="199"/>
                  </a:lnTo>
                  <a:lnTo>
                    <a:pt x="3787" y="203"/>
                  </a:lnTo>
                  <a:lnTo>
                    <a:pt x="3791" y="206"/>
                  </a:lnTo>
                  <a:lnTo>
                    <a:pt x="3795" y="210"/>
                  </a:lnTo>
                  <a:lnTo>
                    <a:pt x="3798" y="215"/>
                  </a:lnTo>
                  <a:lnTo>
                    <a:pt x="3801" y="219"/>
                  </a:lnTo>
                  <a:lnTo>
                    <a:pt x="3806" y="232"/>
                  </a:lnTo>
                  <a:lnTo>
                    <a:pt x="3809" y="244"/>
                  </a:lnTo>
                  <a:lnTo>
                    <a:pt x="3812" y="258"/>
                  </a:lnTo>
                  <a:lnTo>
                    <a:pt x="3815" y="274"/>
                  </a:lnTo>
                  <a:lnTo>
                    <a:pt x="3816" y="304"/>
                  </a:lnTo>
                  <a:lnTo>
                    <a:pt x="3816" y="334"/>
                  </a:lnTo>
                  <a:lnTo>
                    <a:pt x="3814" y="359"/>
                  </a:lnTo>
                  <a:lnTo>
                    <a:pt x="3812" y="379"/>
                  </a:lnTo>
                  <a:lnTo>
                    <a:pt x="3811" y="401"/>
                  </a:lnTo>
                  <a:lnTo>
                    <a:pt x="3811" y="421"/>
                  </a:lnTo>
                  <a:lnTo>
                    <a:pt x="3814" y="439"/>
                  </a:lnTo>
                  <a:lnTo>
                    <a:pt x="3817" y="453"/>
                  </a:lnTo>
                  <a:lnTo>
                    <a:pt x="3819" y="459"/>
                  </a:lnTo>
                  <a:lnTo>
                    <a:pt x="3821" y="465"/>
                  </a:lnTo>
                  <a:lnTo>
                    <a:pt x="3825" y="469"/>
                  </a:lnTo>
                  <a:lnTo>
                    <a:pt x="3827" y="472"/>
                  </a:lnTo>
                  <a:lnTo>
                    <a:pt x="3830" y="475"/>
                  </a:lnTo>
                  <a:lnTo>
                    <a:pt x="3834" y="477"/>
                  </a:lnTo>
                  <a:lnTo>
                    <a:pt x="3838" y="478"/>
                  </a:lnTo>
                  <a:lnTo>
                    <a:pt x="3841" y="478"/>
                  </a:lnTo>
                  <a:lnTo>
                    <a:pt x="3846" y="477"/>
                  </a:lnTo>
                  <a:lnTo>
                    <a:pt x="3849" y="476"/>
                  </a:lnTo>
                  <a:lnTo>
                    <a:pt x="3854" y="473"/>
                  </a:lnTo>
                  <a:lnTo>
                    <a:pt x="3858" y="470"/>
                  </a:lnTo>
                  <a:lnTo>
                    <a:pt x="3862" y="466"/>
                  </a:lnTo>
                  <a:lnTo>
                    <a:pt x="3867" y="460"/>
                  </a:lnTo>
                  <a:lnTo>
                    <a:pt x="3871" y="453"/>
                  </a:lnTo>
                  <a:lnTo>
                    <a:pt x="3876" y="447"/>
                  </a:lnTo>
                  <a:lnTo>
                    <a:pt x="3885" y="429"/>
                  </a:lnTo>
                  <a:lnTo>
                    <a:pt x="3893" y="407"/>
                  </a:lnTo>
                  <a:lnTo>
                    <a:pt x="3901" y="381"/>
                  </a:lnTo>
                  <a:lnTo>
                    <a:pt x="3909" y="351"/>
                  </a:lnTo>
                  <a:lnTo>
                    <a:pt x="3915" y="328"/>
                  </a:lnTo>
                  <a:lnTo>
                    <a:pt x="3918" y="304"/>
                  </a:lnTo>
                  <a:lnTo>
                    <a:pt x="3921" y="278"/>
                  </a:lnTo>
                  <a:lnTo>
                    <a:pt x="3922" y="253"/>
                  </a:lnTo>
                  <a:lnTo>
                    <a:pt x="3922" y="227"/>
                  </a:lnTo>
                  <a:lnTo>
                    <a:pt x="3921" y="202"/>
                  </a:lnTo>
                  <a:lnTo>
                    <a:pt x="3918" y="177"/>
                  </a:lnTo>
                  <a:lnTo>
                    <a:pt x="3913" y="154"/>
                  </a:lnTo>
                  <a:lnTo>
                    <a:pt x="3910" y="143"/>
                  </a:lnTo>
                  <a:lnTo>
                    <a:pt x="3907" y="132"/>
                  </a:lnTo>
                  <a:lnTo>
                    <a:pt x="3902" y="121"/>
                  </a:lnTo>
                  <a:lnTo>
                    <a:pt x="3898" y="111"/>
                  </a:lnTo>
                  <a:lnTo>
                    <a:pt x="3893" y="102"/>
                  </a:lnTo>
                  <a:lnTo>
                    <a:pt x="3888" y="93"/>
                  </a:lnTo>
                  <a:lnTo>
                    <a:pt x="3881" y="84"/>
                  </a:lnTo>
                  <a:lnTo>
                    <a:pt x="3875" y="76"/>
                  </a:lnTo>
                  <a:lnTo>
                    <a:pt x="3868" y="68"/>
                  </a:lnTo>
                  <a:lnTo>
                    <a:pt x="3860" y="62"/>
                  </a:lnTo>
                  <a:lnTo>
                    <a:pt x="3851" y="56"/>
                  </a:lnTo>
                  <a:lnTo>
                    <a:pt x="3842" y="51"/>
                  </a:lnTo>
                  <a:lnTo>
                    <a:pt x="3832" y="47"/>
                  </a:lnTo>
                  <a:lnTo>
                    <a:pt x="3822" y="44"/>
                  </a:lnTo>
                  <a:lnTo>
                    <a:pt x="3811" y="41"/>
                  </a:lnTo>
                  <a:lnTo>
                    <a:pt x="3800" y="40"/>
                  </a:lnTo>
                  <a:lnTo>
                    <a:pt x="3776" y="39"/>
                  </a:lnTo>
                  <a:lnTo>
                    <a:pt x="3753" y="40"/>
                  </a:lnTo>
                  <a:lnTo>
                    <a:pt x="3729" y="43"/>
                  </a:lnTo>
                  <a:lnTo>
                    <a:pt x="3707" y="49"/>
                  </a:lnTo>
                  <a:lnTo>
                    <a:pt x="3686" y="56"/>
                  </a:lnTo>
                  <a:lnTo>
                    <a:pt x="3665" y="67"/>
                  </a:lnTo>
                  <a:lnTo>
                    <a:pt x="3644" y="80"/>
                  </a:lnTo>
                  <a:lnTo>
                    <a:pt x="3624" y="93"/>
                  </a:lnTo>
                  <a:lnTo>
                    <a:pt x="3604" y="110"/>
                  </a:lnTo>
                  <a:lnTo>
                    <a:pt x="3585" y="127"/>
                  </a:lnTo>
                  <a:lnTo>
                    <a:pt x="3566" y="147"/>
                  </a:lnTo>
                  <a:lnTo>
                    <a:pt x="3548" y="169"/>
                  </a:lnTo>
                  <a:lnTo>
                    <a:pt x="3531" y="193"/>
                  </a:lnTo>
                  <a:lnTo>
                    <a:pt x="3514" y="217"/>
                  </a:lnTo>
                  <a:lnTo>
                    <a:pt x="3497" y="244"/>
                  </a:lnTo>
                  <a:lnTo>
                    <a:pt x="3482" y="271"/>
                  </a:lnTo>
                  <a:lnTo>
                    <a:pt x="3465" y="301"/>
                  </a:lnTo>
                  <a:lnTo>
                    <a:pt x="3451" y="333"/>
                  </a:lnTo>
                  <a:lnTo>
                    <a:pt x="3436" y="365"/>
                  </a:lnTo>
                  <a:lnTo>
                    <a:pt x="3422" y="399"/>
                  </a:lnTo>
                  <a:lnTo>
                    <a:pt x="3408" y="433"/>
                  </a:lnTo>
                  <a:lnTo>
                    <a:pt x="3394" y="470"/>
                  </a:lnTo>
                  <a:lnTo>
                    <a:pt x="3382" y="508"/>
                  </a:lnTo>
                  <a:lnTo>
                    <a:pt x="3370" y="546"/>
                  </a:lnTo>
                  <a:lnTo>
                    <a:pt x="3358" y="585"/>
                  </a:lnTo>
                  <a:lnTo>
                    <a:pt x="3345" y="625"/>
                  </a:lnTo>
                  <a:lnTo>
                    <a:pt x="3334" y="666"/>
                  </a:lnTo>
                  <a:lnTo>
                    <a:pt x="3324" y="709"/>
                  </a:lnTo>
                  <a:lnTo>
                    <a:pt x="3303" y="795"/>
                  </a:lnTo>
                  <a:lnTo>
                    <a:pt x="3284" y="884"/>
                  </a:lnTo>
                  <a:lnTo>
                    <a:pt x="3266" y="885"/>
                  </a:lnTo>
                  <a:lnTo>
                    <a:pt x="3247" y="886"/>
                  </a:lnTo>
                  <a:lnTo>
                    <a:pt x="3229" y="885"/>
                  </a:lnTo>
                  <a:lnTo>
                    <a:pt x="3211" y="885"/>
                  </a:lnTo>
                  <a:lnTo>
                    <a:pt x="3195" y="883"/>
                  </a:lnTo>
                  <a:lnTo>
                    <a:pt x="3179" y="882"/>
                  </a:lnTo>
                  <a:lnTo>
                    <a:pt x="3164" y="878"/>
                  </a:lnTo>
                  <a:lnTo>
                    <a:pt x="3148" y="875"/>
                  </a:lnTo>
                  <a:lnTo>
                    <a:pt x="3149" y="867"/>
                  </a:lnTo>
                  <a:lnTo>
                    <a:pt x="3150" y="861"/>
                  </a:lnTo>
                  <a:lnTo>
                    <a:pt x="3149" y="853"/>
                  </a:lnTo>
                  <a:lnTo>
                    <a:pt x="3148" y="846"/>
                  </a:lnTo>
                  <a:lnTo>
                    <a:pt x="3146" y="840"/>
                  </a:lnTo>
                  <a:lnTo>
                    <a:pt x="3144" y="833"/>
                  </a:lnTo>
                  <a:lnTo>
                    <a:pt x="3140" y="827"/>
                  </a:lnTo>
                  <a:lnTo>
                    <a:pt x="3136" y="821"/>
                  </a:lnTo>
                  <a:lnTo>
                    <a:pt x="3131" y="815"/>
                  </a:lnTo>
                  <a:lnTo>
                    <a:pt x="3126" y="810"/>
                  </a:lnTo>
                  <a:lnTo>
                    <a:pt x="3119" y="805"/>
                  </a:lnTo>
                  <a:lnTo>
                    <a:pt x="3114" y="801"/>
                  </a:lnTo>
                  <a:lnTo>
                    <a:pt x="3100" y="793"/>
                  </a:lnTo>
                  <a:lnTo>
                    <a:pt x="3085" y="787"/>
                  </a:lnTo>
                  <a:lnTo>
                    <a:pt x="3070" y="783"/>
                  </a:lnTo>
                  <a:lnTo>
                    <a:pt x="3055" y="782"/>
                  </a:lnTo>
                  <a:lnTo>
                    <a:pt x="3047" y="782"/>
                  </a:lnTo>
                  <a:lnTo>
                    <a:pt x="3039" y="783"/>
                  </a:lnTo>
                  <a:lnTo>
                    <a:pt x="3032" y="784"/>
                  </a:lnTo>
                  <a:lnTo>
                    <a:pt x="3025" y="786"/>
                  </a:lnTo>
                  <a:lnTo>
                    <a:pt x="3017" y="788"/>
                  </a:lnTo>
                  <a:lnTo>
                    <a:pt x="3010" y="792"/>
                  </a:lnTo>
                  <a:lnTo>
                    <a:pt x="3005" y="796"/>
                  </a:lnTo>
                  <a:lnTo>
                    <a:pt x="2998" y="801"/>
                  </a:lnTo>
                  <a:lnTo>
                    <a:pt x="2993" y="807"/>
                  </a:lnTo>
                  <a:lnTo>
                    <a:pt x="2988" y="813"/>
                  </a:lnTo>
                  <a:lnTo>
                    <a:pt x="2984" y="821"/>
                  </a:lnTo>
                  <a:lnTo>
                    <a:pt x="2981" y="828"/>
                  </a:lnTo>
                  <a:lnTo>
                    <a:pt x="2976" y="843"/>
                  </a:lnTo>
                  <a:lnTo>
                    <a:pt x="2974" y="857"/>
                  </a:lnTo>
                  <a:lnTo>
                    <a:pt x="2973" y="865"/>
                  </a:lnTo>
                  <a:lnTo>
                    <a:pt x="2974" y="872"/>
                  </a:lnTo>
                  <a:lnTo>
                    <a:pt x="2974" y="879"/>
                  </a:lnTo>
                  <a:lnTo>
                    <a:pt x="2976" y="886"/>
                  </a:lnTo>
                  <a:lnTo>
                    <a:pt x="2978" y="894"/>
                  </a:lnTo>
                  <a:lnTo>
                    <a:pt x="2981" y="902"/>
                  </a:lnTo>
                  <a:lnTo>
                    <a:pt x="2984" y="908"/>
                  </a:lnTo>
                  <a:lnTo>
                    <a:pt x="2988" y="915"/>
                  </a:lnTo>
                  <a:lnTo>
                    <a:pt x="2993" y="922"/>
                  </a:lnTo>
                  <a:lnTo>
                    <a:pt x="2998" y="928"/>
                  </a:lnTo>
                  <a:lnTo>
                    <a:pt x="3005" y="935"/>
                  </a:lnTo>
                  <a:lnTo>
                    <a:pt x="3013" y="942"/>
                  </a:lnTo>
                  <a:lnTo>
                    <a:pt x="3020" y="947"/>
                  </a:lnTo>
                  <a:lnTo>
                    <a:pt x="3029" y="953"/>
                  </a:lnTo>
                  <a:lnTo>
                    <a:pt x="3039" y="958"/>
                  </a:lnTo>
                  <a:lnTo>
                    <a:pt x="3049" y="963"/>
                  </a:lnTo>
                  <a:lnTo>
                    <a:pt x="3062" y="968"/>
                  </a:lnTo>
                  <a:lnTo>
                    <a:pt x="3074" y="972"/>
                  </a:lnTo>
                  <a:lnTo>
                    <a:pt x="3087" y="976"/>
                  </a:lnTo>
                  <a:lnTo>
                    <a:pt x="3101" y="979"/>
                  </a:lnTo>
                  <a:lnTo>
                    <a:pt x="3117" y="982"/>
                  </a:lnTo>
                  <a:lnTo>
                    <a:pt x="3134" y="984"/>
                  </a:lnTo>
                  <a:lnTo>
                    <a:pt x="3151" y="986"/>
                  </a:lnTo>
                  <a:lnTo>
                    <a:pt x="3170" y="987"/>
                  </a:lnTo>
                  <a:lnTo>
                    <a:pt x="3190" y="988"/>
                  </a:lnTo>
                  <a:lnTo>
                    <a:pt x="3210" y="988"/>
                  </a:lnTo>
                  <a:lnTo>
                    <a:pt x="3232" y="987"/>
                  </a:lnTo>
                  <a:lnTo>
                    <a:pt x="3256" y="986"/>
                  </a:lnTo>
                  <a:lnTo>
                    <a:pt x="3245" y="1008"/>
                  </a:lnTo>
                  <a:lnTo>
                    <a:pt x="3232" y="1030"/>
                  </a:lnTo>
                  <a:lnTo>
                    <a:pt x="3219" y="1053"/>
                  </a:lnTo>
                  <a:lnTo>
                    <a:pt x="3206" y="1075"/>
                  </a:lnTo>
                  <a:lnTo>
                    <a:pt x="3191" y="1097"/>
                  </a:lnTo>
                  <a:lnTo>
                    <a:pt x="3177" y="1118"/>
                  </a:lnTo>
                  <a:lnTo>
                    <a:pt x="3161" y="1138"/>
                  </a:lnTo>
                  <a:lnTo>
                    <a:pt x="3145" y="1157"/>
                  </a:lnTo>
                  <a:lnTo>
                    <a:pt x="3128" y="1175"/>
                  </a:lnTo>
                  <a:lnTo>
                    <a:pt x="3111" y="1191"/>
                  </a:lnTo>
                  <a:lnTo>
                    <a:pt x="3095" y="1206"/>
                  </a:lnTo>
                  <a:lnTo>
                    <a:pt x="3077" y="1218"/>
                  </a:lnTo>
                  <a:lnTo>
                    <a:pt x="3068" y="1223"/>
                  </a:lnTo>
                  <a:lnTo>
                    <a:pt x="3059" y="1228"/>
                  </a:lnTo>
                  <a:lnTo>
                    <a:pt x="3050" y="1231"/>
                  </a:lnTo>
                  <a:lnTo>
                    <a:pt x="3042" y="1234"/>
                  </a:lnTo>
                  <a:lnTo>
                    <a:pt x="3033" y="1238"/>
                  </a:lnTo>
                  <a:lnTo>
                    <a:pt x="3024" y="1240"/>
                  </a:lnTo>
                  <a:lnTo>
                    <a:pt x="3015" y="1241"/>
                  </a:lnTo>
                  <a:lnTo>
                    <a:pt x="3006" y="1241"/>
                  </a:lnTo>
                  <a:lnTo>
                    <a:pt x="2989" y="1240"/>
                  </a:lnTo>
                  <a:lnTo>
                    <a:pt x="2975" y="1236"/>
                  </a:lnTo>
                  <a:lnTo>
                    <a:pt x="2963" y="1230"/>
                  </a:lnTo>
                  <a:lnTo>
                    <a:pt x="2951" y="1222"/>
                  </a:lnTo>
                  <a:lnTo>
                    <a:pt x="2939" y="1212"/>
                  </a:lnTo>
                  <a:lnTo>
                    <a:pt x="2930" y="1200"/>
                  </a:lnTo>
                  <a:lnTo>
                    <a:pt x="2921" y="1187"/>
                  </a:lnTo>
                  <a:lnTo>
                    <a:pt x="2913" y="1171"/>
                  </a:lnTo>
                  <a:lnTo>
                    <a:pt x="2906" y="1156"/>
                  </a:lnTo>
                  <a:lnTo>
                    <a:pt x="2900" y="1138"/>
                  </a:lnTo>
                  <a:lnTo>
                    <a:pt x="2894" y="1120"/>
                  </a:lnTo>
                  <a:lnTo>
                    <a:pt x="2888" y="1100"/>
                  </a:lnTo>
                  <a:lnTo>
                    <a:pt x="2880" y="1060"/>
                  </a:lnTo>
                  <a:lnTo>
                    <a:pt x="2871" y="1019"/>
                  </a:lnTo>
                  <a:lnTo>
                    <a:pt x="2863" y="979"/>
                  </a:lnTo>
                  <a:lnTo>
                    <a:pt x="2854" y="939"/>
                  </a:lnTo>
                  <a:lnTo>
                    <a:pt x="2850" y="921"/>
                  </a:lnTo>
                  <a:lnTo>
                    <a:pt x="2844" y="903"/>
                  </a:lnTo>
                  <a:lnTo>
                    <a:pt x="2839" y="886"/>
                  </a:lnTo>
                  <a:lnTo>
                    <a:pt x="2832" y="871"/>
                  </a:lnTo>
                  <a:lnTo>
                    <a:pt x="2825" y="856"/>
                  </a:lnTo>
                  <a:lnTo>
                    <a:pt x="2817" y="844"/>
                  </a:lnTo>
                  <a:lnTo>
                    <a:pt x="2809" y="833"/>
                  </a:lnTo>
                  <a:lnTo>
                    <a:pt x="2799" y="824"/>
                  </a:lnTo>
                  <a:lnTo>
                    <a:pt x="2788" y="816"/>
                  </a:lnTo>
                  <a:lnTo>
                    <a:pt x="2776" y="812"/>
                  </a:lnTo>
                  <a:lnTo>
                    <a:pt x="2763" y="810"/>
                  </a:lnTo>
                  <a:lnTo>
                    <a:pt x="2749" y="810"/>
                  </a:lnTo>
                  <a:lnTo>
                    <a:pt x="2738" y="811"/>
                  </a:lnTo>
                  <a:lnTo>
                    <a:pt x="2727" y="815"/>
                  </a:lnTo>
                  <a:lnTo>
                    <a:pt x="2715" y="822"/>
                  </a:lnTo>
                  <a:lnTo>
                    <a:pt x="2703" y="830"/>
                  </a:lnTo>
                  <a:lnTo>
                    <a:pt x="2691" y="838"/>
                  </a:lnTo>
                  <a:lnTo>
                    <a:pt x="2679" y="851"/>
                  </a:lnTo>
                  <a:lnTo>
                    <a:pt x="2667" y="863"/>
                  </a:lnTo>
                  <a:lnTo>
                    <a:pt x="2653" y="876"/>
                  </a:lnTo>
                  <a:lnTo>
                    <a:pt x="2627" y="907"/>
                  </a:lnTo>
                  <a:lnTo>
                    <a:pt x="2600" y="942"/>
                  </a:lnTo>
                  <a:lnTo>
                    <a:pt x="2572" y="977"/>
                  </a:lnTo>
                  <a:lnTo>
                    <a:pt x="2546" y="1015"/>
                  </a:lnTo>
                  <a:lnTo>
                    <a:pt x="2518" y="1051"/>
                  </a:lnTo>
                  <a:lnTo>
                    <a:pt x="2491" y="1088"/>
                  </a:lnTo>
                  <a:lnTo>
                    <a:pt x="2466" y="1121"/>
                  </a:lnTo>
                  <a:lnTo>
                    <a:pt x="2441" y="1151"/>
                  </a:lnTo>
                  <a:lnTo>
                    <a:pt x="2429" y="1165"/>
                  </a:lnTo>
                  <a:lnTo>
                    <a:pt x="2417" y="1177"/>
                  </a:lnTo>
                  <a:lnTo>
                    <a:pt x="2406" y="1187"/>
                  </a:lnTo>
                  <a:lnTo>
                    <a:pt x="2395" y="1196"/>
                  </a:lnTo>
                  <a:lnTo>
                    <a:pt x="2385" y="1203"/>
                  </a:lnTo>
                  <a:lnTo>
                    <a:pt x="2375" y="1209"/>
                  </a:lnTo>
                  <a:lnTo>
                    <a:pt x="2366" y="1212"/>
                  </a:lnTo>
                  <a:lnTo>
                    <a:pt x="2357" y="1213"/>
                  </a:lnTo>
                  <a:lnTo>
                    <a:pt x="2345" y="1211"/>
                  </a:lnTo>
                  <a:lnTo>
                    <a:pt x="2336" y="1207"/>
                  </a:lnTo>
                  <a:lnTo>
                    <a:pt x="2331" y="1200"/>
                  </a:lnTo>
                  <a:lnTo>
                    <a:pt x="2326" y="1190"/>
                  </a:lnTo>
                  <a:lnTo>
                    <a:pt x="2325" y="1177"/>
                  </a:lnTo>
                  <a:lnTo>
                    <a:pt x="2326" y="1162"/>
                  </a:lnTo>
                  <a:lnTo>
                    <a:pt x="2329" y="1146"/>
                  </a:lnTo>
                  <a:lnTo>
                    <a:pt x="2334" y="1128"/>
                  </a:lnTo>
                  <a:lnTo>
                    <a:pt x="2340" y="1108"/>
                  </a:lnTo>
                  <a:lnTo>
                    <a:pt x="2349" y="1087"/>
                  </a:lnTo>
                  <a:lnTo>
                    <a:pt x="2359" y="1064"/>
                  </a:lnTo>
                  <a:lnTo>
                    <a:pt x="2370" y="1040"/>
                  </a:lnTo>
                  <a:lnTo>
                    <a:pt x="2384" y="1016"/>
                  </a:lnTo>
                  <a:lnTo>
                    <a:pt x="2397" y="992"/>
                  </a:lnTo>
                  <a:lnTo>
                    <a:pt x="2411" y="966"/>
                  </a:lnTo>
                  <a:lnTo>
                    <a:pt x="2427" y="940"/>
                  </a:lnTo>
                  <a:lnTo>
                    <a:pt x="2444" y="915"/>
                  </a:lnTo>
                  <a:lnTo>
                    <a:pt x="2460" y="889"/>
                  </a:lnTo>
                  <a:lnTo>
                    <a:pt x="2477" y="865"/>
                  </a:lnTo>
                  <a:lnTo>
                    <a:pt x="2495" y="841"/>
                  </a:lnTo>
                  <a:lnTo>
                    <a:pt x="2512" y="817"/>
                  </a:lnTo>
                  <a:lnTo>
                    <a:pt x="2530" y="794"/>
                  </a:lnTo>
                  <a:lnTo>
                    <a:pt x="2548" y="773"/>
                  </a:lnTo>
                  <a:lnTo>
                    <a:pt x="2565" y="753"/>
                  </a:lnTo>
                  <a:lnTo>
                    <a:pt x="2581" y="735"/>
                  </a:lnTo>
                  <a:lnTo>
                    <a:pt x="2598" y="719"/>
                  </a:lnTo>
                  <a:lnTo>
                    <a:pt x="2613" y="704"/>
                  </a:lnTo>
                  <a:lnTo>
                    <a:pt x="2628" y="691"/>
                  </a:lnTo>
                  <a:lnTo>
                    <a:pt x="2642" y="682"/>
                  </a:lnTo>
                  <a:lnTo>
                    <a:pt x="2654" y="674"/>
                  </a:lnTo>
                  <a:lnTo>
                    <a:pt x="2666" y="670"/>
                  </a:lnTo>
                  <a:lnTo>
                    <a:pt x="2677" y="668"/>
                  </a:lnTo>
                  <a:lnTo>
                    <a:pt x="2681" y="669"/>
                  </a:lnTo>
                  <a:lnTo>
                    <a:pt x="2687" y="670"/>
                  </a:lnTo>
                  <a:lnTo>
                    <a:pt x="2692" y="671"/>
                  </a:lnTo>
                  <a:lnTo>
                    <a:pt x="2697" y="673"/>
                  </a:lnTo>
                  <a:lnTo>
                    <a:pt x="2705" y="679"/>
                  </a:lnTo>
                  <a:lnTo>
                    <a:pt x="2713" y="685"/>
                  </a:lnTo>
                  <a:lnTo>
                    <a:pt x="2728" y="702"/>
                  </a:lnTo>
                  <a:lnTo>
                    <a:pt x="2740" y="721"/>
                  </a:lnTo>
                  <a:lnTo>
                    <a:pt x="2746" y="731"/>
                  </a:lnTo>
                  <a:lnTo>
                    <a:pt x="2752" y="740"/>
                  </a:lnTo>
                  <a:lnTo>
                    <a:pt x="2759" y="747"/>
                  </a:lnTo>
                  <a:lnTo>
                    <a:pt x="2766" y="753"/>
                  </a:lnTo>
                  <a:lnTo>
                    <a:pt x="2773" y="757"/>
                  </a:lnTo>
                  <a:lnTo>
                    <a:pt x="2782" y="761"/>
                  </a:lnTo>
                  <a:lnTo>
                    <a:pt x="2786" y="761"/>
                  </a:lnTo>
                  <a:lnTo>
                    <a:pt x="2791" y="761"/>
                  </a:lnTo>
                  <a:lnTo>
                    <a:pt x="2795" y="760"/>
                  </a:lnTo>
                  <a:lnTo>
                    <a:pt x="2801" y="757"/>
                  </a:lnTo>
                  <a:lnTo>
                    <a:pt x="2806" y="755"/>
                  </a:lnTo>
                  <a:lnTo>
                    <a:pt x="2812" y="751"/>
                  </a:lnTo>
                  <a:lnTo>
                    <a:pt x="2816" y="746"/>
                  </a:lnTo>
                  <a:lnTo>
                    <a:pt x="2821" y="740"/>
                  </a:lnTo>
                  <a:lnTo>
                    <a:pt x="2824" y="734"/>
                  </a:lnTo>
                  <a:lnTo>
                    <a:pt x="2827" y="726"/>
                  </a:lnTo>
                  <a:lnTo>
                    <a:pt x="2830" y="719"/>
                  </a:lnTo>
                  <a:lnTo>
                    <a:pt x="2831" y="710"/>
                  </a:lnTo>
                  <a:lnTo>
                    <a:pt x="2832" y="702"/>
                  </a:lnTo>
                  <a:lnTo>
                    <a:pt x="2832" y="692"/>
                  </a:lnTo>
                  <a:lnTo>
                    <a:pt x="2832" y="682"/>
                  </a:lnTo>
                  <a:lnTo>
                    <a:pt x="2831" y="673"/>
                  </a:lnTo>
                  <a:lnTo>
                    <a:pt x="2827" y="652"/>
                  </a:lnTo>
                  <a:lnTo>
                    <a:pt x="2822" y="632"/>
                  </a:lnTo>
                  <a:lnTo>
                    <a:pt x="2817" y="621"/>
                  </a:lnTo>
                  <a:lnTo>
                    <a:pt x="2813" y="611"/>
                  </a:lnTo>
                  <a:lnTo>
                    <a:pt x="2809" y="602"/>
                  </a:lnTo>
                  <a:lnTo>
                    <a:pt x="2803" y="592"/>
                  </a:lnTo>
                  <a:lnTo>
                    <a:pt x="2796" y="583"/>
                  </a:lnTo>
                  <a:lnTo>
                    <a:pt x="2790" y="574"/>
                  </a:lnTo>
                  <a:lnTo>
                    <a:pt x="2783" y="565"/>
                  </a:lnTo>
                  <a:lnTo>
                    <a:pt x="2775" y="558"/>
                  </a:lnTo>
                  <a:lnTo>
                    <a:pt x="2768" y="551"/>
                  </a:lnTo>
                  <a:lnTo>
                    <a:pt x="2759" y="544"/>
                  </a:lnTo>
                  <a:lnTo>
                    <a:pt x="2749" y="539"/>
                  </a:lnTo>
                  <a:lnTo>
                    <a:pt x="2739" y="534"/>
                  </a:lnTo>
                  <a:lnTo>
                    <a:pt x="2729" y="531"/>
                  </a:lnTo>
                  <a:lnTo>
                    <a:pt x="2718" y="528"/>
                  </a:lnTo>
                  <a:lnTo>
                    <a:pt x="2707" y="527"/>
                  </a:lnTo>
                  <a:lnTo>
                    <a:pt x="2694" y="526"/>
                  </a:lnTo>
                  <a:lnTo>
                    <a:pt x="2684" y="526"/>
                  </a:lnTo>
                  <a:lnTo>
                    <a:pt x="2674" y="527"/>
                  </a:lnTo>
                  <a:lnTo>
                    <a:pt x="2664" y="529"/>
                  </a:lnTo>
                  <a:lnTo>
                    <a:pt x="2654" y="531"/>
                  </a:lnTo>
                  <a:lnTo>
                    <a:pt x="2633" y="538"/>
                  </a:lnTo>
                  <a:lnTo>
                    <a:pt x="2613" y="547"/>
                  </a:lnTo>
                  <a:lnTo>
                    <a:pt x="2593" y="557"/>
                  </a:lnTo>
                  <a:lnTo>
                    <a:pt x="2575" y="569"/>
                  </a:lnTo>
                  <a:lnTo>
                    <a:pt x="2556" y="582"/>
                  </a:lnTo>
                  <a:lnTo>
                    <a:pt x="2538" y="595"/>
                  </a:lnTo>
                  <a:lnTo>
                    <a:pt x="2520" y="610"/>
                  </a:lnTo>
                  <a:lnTo>
                    <a:pt x="2504" y="625"/>
                  </a:lnTo>
                  <a:lnTo>
                    <a:pt x="2488" y="641"/>
                  </a:lnTo>
                  <a:lnTo>
                    <a:pt x="2474" y="655"/>
                  </a:lnTo>
                  <a:lnTo>
                    <a:pt x="2448" y="683"/>
                  </a:lnTo>
                  <a:lnTo>
                    <a:pt x="2428" y="706"/>
                  </a:lnTo>
                  <a:lnTo>
                    <a:pt x="2403" y="739"/>
                  </a:lnTo>
                  <a:lnTo>
                    <a:pt x="2377" y="773"/>
                  </a:lnTo>
                  <a:lnTo>
                    <a:pt x="2350" y="811"/>
                  </a:lnTo>
                  <a:lnTo>
                    <a:pt x="2326" y="851"/>
                  </a:lnTo>
                  <a:lnTo>
                    <a:pt x="2275" y="932"/>
                  </a:lnTo>
                  <a:lnTo>
                    <a:pt x="2226" y="1011"/>
                  </a:lnTo>
                  <a:lnTo>
                    <a:pt x="2202" y="1048"/>
                  </a:lnTo>
                  <a:lnTo>
                    <a:pt x="2179" y="1084"/>
                  </a:lnTo>
                  <a:lnTo>
                    <a:pt x="2155" y="1115"/>
                  </a:lnTo>
                  <a:lnTo>
                    <a:pt x="2133" y="1142"/>
                  </a:lnTo>
                  <a:lnTo>
                    <a:pt x="2123" y="1155"/>
                  </a:lnTo>
                  <a:lnTo>
                    <a:pt x="2112" y="1165"/>
                  </a:lnTo>
                  <a:lnTo>
                    <a:pt x="2102" y="1173"/>
                  </a:lnTo>
                  <a:lnTo>
                    <a:pt x="2092" y="1181"/>
                  </a:lnTo>
                  <a:lnTo>
                    <a:pt x="2082" y="1188"/>
                  </a:lnTo>
                  <a:lnTo>
                    <a:pt x="2072" y="1192"/>
                  </a:lnTo>
                  <a:lnTo>
                    <a:pt x="2062" y="1196"/>
                  </a:lnTo>
                  <a:lnTo>
                    <a:pt x="2053" y="1196"/>
                  </a:lnTo>
                  <a:lnTo>
                    <a:pt x="2040" y="1195"/>
                  </a:lnTo>
                  <a:lnTo>
                    <a:pt x="2029" y="1190"/>
                  </a:lnTo>
                  <a:lnTo>
                    <a:pt x="2020" y="1181"/>
                  </a:lnTo>
                  <a:lnTo>
                    <a:pt x="2012" y="1171"/>
                  </a:lnTo>
                  <a:lnTo>
                    <a:pt x="2005" y="1158"/>
                  </a:lnTo>
                  <a:lnTo>
                    <a:pt x="2001" y="1142"/>
                  </a:lnTo>
                  <a:lnTo>
                    <a:pt x="1997" y="1125"/>
                  </a:lnTo>
                  <a:lnTo>
                    <a:pt x="1994" y="1105"/>
                  </a:lnTo>
                  <a:lnTo>
                    <a:pt x="1992" y="1084"/>
                  </a:lnTo>
                  <a:lnTo>
                    <a:pt x="1991" y="1060"/>
                  </a:lnTo>
                  <a:lnTo>
                    <a:pt x="1991" y="1036"/>
                  </a:lnTo>
                  <a:lnTo>
                    <a:pt x="1991" y="1010"/>
                  </a:lnTo>
                  <a:lnTo>
                    <a:pt x="1992" y="958"/>
                  </a:lnTo>
                  <a:lnTo>
                    <a:pt x="1994" y="903"/>
                  </a:lnTo>
                  <a:lnTo>
                    <a:pt x="1997" y="848"/>
                  </a:lnTo>
                  <a:lnTo>
                    <a:pt x="1997" y="795"/>
                  </a:lnTo>
                  <a:lnTo>
                    <a:pt x="1997" y="770"/>
                  </a:lnTo>
                  <a:lnTo>
                    <a:pt x="1994" y="746"/>
                  </a:lnTo>
                  <a:lnTo>
                    <a:pt x="1992" y="723"/>
                  </a:lnTo>
                  <a:lnTo>
                    <a:pt x="1989" y="702"/>
                  </a:lnTo>
                  <a:lnTo>
                    <a:pt x="1984" y="682"/>
                  </a:lnTo>
                  <a:lnTo>
                    <a:pt x="1979" y="664"/>
                  </a:lnTo>
                  <a:lnTo>
                    <a:pt x="1971" y="649"/>
                  </a:lnTo>
                  <a:lnTo>
                    <a:pt x="1962" y="635"/>
                  </a:lnTo>
                  <a:lnTo>
                    <a:pt x="1952" y="624"/>
                  </a:lnTo>
                  <a:lnTo>
                    <a:pt x="1940" y="617"/>
                  </a:lnTo>
                  <a:lnTo>
                    <a:pt x="1926" y="612"/>
                  </a:lnTo>
                  <a:lnTo>
                    <a:pt x="1910" y="610"/>
                  </a:lnTo>
                  <a:lnTo>
                    <a:pt x="1891" y="611"/>
                  </a:lnTo>
                  <a:lnTo>
                    <a:pt x="1871" y="615"/>
                  </a:lnTo>
                  <a:lnTo>
                    <a:pt x="1852" y="623"/>
                  </a:lnTo>
                  <a:lnTo>
                    <a:pt x="1834" y="633"/>
                  </a:lnTo>
                  <a:lnTo>
                    <a:pt x="1815" y="645"/>
                  </a:lnTo>
                  <a:lnTo>
                    <a:pt x="1796" y="659"/>
                  </a:lnTo>
                  <a:lnTo>
                    <a:pt x="1777" y="675"/>
                  </a:lnTo>
                  <a:lnTo>
                    <a:pt x="1758" y="693"/>
                  </a:lnTo>
                  <a:lnTo>
                    <a:pt x="1739" y="713"/>
                  </a:lnTo>
                  <a:lnTo>
                    <a:pt x="1722" y="734"/>
                  </a:lnTo>
                  <a:lnTo>
                    <a:pt x="1704" y="756"/>
                  </a:lnTo>
                  <a:lnTo>
                    <a:pt x="1686" y="778"/>
                  </a:lnTo>
                  <a:lnTo>
                    <a:pt x="1653" y="827"/>
                  </a:lnTo>
                  <a:lnTo>
                    <a:pt x="1621" y="877"/>
                  </a:lnTo>
                  <a:lnTo>
                    <a:pt x="1562" y="975"/>
                  </a:lnTo>
                  <a:lnTo>
                    <a:pt x="1512" y="1060"/>
                  </a:lnTo>
                  <a:lnTo>
                    <a:pt x="1492" y="1095"/>
                  </a:lnTo>
                  <a:lnTo>
                    <a:pt x="1475" y="1120"/>
                  </a:lnTo>
                  <a:lnTo>
                    <a:pt x="1468" y="1130"/>
                  </a:lnTo>
                  <a:lnTo>
                    <a:pt x="1461" y="1138"/>
                  </a:lnTo>
                  <a:lnTo>
                    <a:pt x="1455" y="1142"/>
                  </a:lnTo>
                  <a:lnTo>
                    <a:pt x="1451" y="1143"/>
                  </a:lnTo>
                  <a:lnTo>
                    <a:pt x="1441" y="1141"/>
                  </a:lnTo>
                  <a:lnTo>
                    <a:pt x="1433" y="1136"/>
                  </a:lnTo>
                  <a:lnTo>
                    <a:pt x="1428" y="1126"/>
                  </a:lnTo>
                  <a:lnTo>
                    <a:pt x="1424" y="1111"/>
                  </a:lnTo>
                  <a:lnTo>
                    <a:pt x="1422" y="1095"/>
                  </a:lnTo>
                  <a:lnTo>
                    <a:pt x="1422" y="1074"/>
                  </a:lnTo>
                  <a:lnTo>
                    <a:pt x="1424" y="1050"/>
                  </a:lnTo>
                  <a:lnTo>
                    <a:pt x="1428" y="1025"/>
                  </a:lnTo>
                  <a:lnTo>
                    <a:pt x="1432" y="996"/>
                  </a:lnTo>
                  <a:lnTo>
                    <a:pt x="1438" y="965"/>
                  </a:lnTo>
                  <a:lnTo>
                    <a:pt x="1445" y="932"/>
                  </a:lnTo>
                  <a:lnTo>
                    <a:pt x="1453" y="896"/>
                  </a:lnTo>
                  <a:lnTo>
                    <a:pt x="1474" y="821"/>
                  </a:lnTo>
                  <a:lnTo>
                    <a:pt x="1499" y="741"/>
                  </a:lnTo>
                  <a:lnTo>
                    <a:pt x="1525" y="656"/>
                  </a:lnTo>
                  <a:lnTo>
                    <a:pt x="1555" y="571"/>
                  </a:lnTo>
                  <a:lnTo>
                    <a:pt x="1586" y="486"/>
                  </a:lnTo>
                  <a:lnTo>
                    <a:pt x="1617" y="401"/>
                  </a:lnTo>
                  <a:lnTo>
                    <a:pt x="1649" y="321"/>
                  </a:lnTo>
                  <a:lnTo>
                    <a:pt x="1682" y="247"/>
                  </a:lnTo>
                  <a:lnTo>
                    <a:pt x="1712" y="178"/>
                  </a:lnTo>
                  <a:lnTo>
                    <a:pt x="1739" y="120"/>
                  </a:lnTo>
                  <a:lnTo>
                    <a:pt x="1745" y="106"/>
                  </a:lnTo>
                  <a:lnTo>
                    <a:pt x="1749" y="95"/>
                  </a:lnTo>
                  <a:lnTo>
                    <a:pt x="1754" y="84"/>
                  </a:lnTo>
                  <a:lnTo>
                    <a:pt x="1756" y="74"/>
                  </a:lnTo>
                  <a:lnTo>
                    <a:pt x="1758" y="64"/>
                  </a:lnTo>
                  <a:lnTo>
                    <a:pt x="1759" y="55"/>
                  </a:lnTo>
                  <a:lnTo>
                    <a:pt x="1759" y="47"/>
                  </a:lnTo>
                  <a:lnTo>
                    <a:pt x="1758" y="40"/>
                  </a:lnTo>
                  <a:lnTo>
                    <a:pt x="1757" y="33"/>
                  </a:lnTo>
                  <a:lnTo>
                    <a:pt x="1756" y="26"/>
                  </a:lnTo>
                  <a:lnTo>
                    <a:pt x="1753" y="21"/>
                  </a:lnTo>
                  <a:lnTo>
                    <a:pt x="1749" y="16"/>
                  </a:lnTo>
                  <a:lnTo>
                    <a:pt x="1746" y="12"/>
                  </a:lnTo>
                  <a:lnTo>
                    <a:pt x="1741" y="9"/>
                  </a:lnTo>
                  <a:lnTo>
                    <a:pt x="1737" y="5"/>
                  </a:lnTo>
                  <a:lnTo>
                    <a:pt x="1732" y="3"/>
                  </a:lnTo>
                  <a:lnTo>
                    <a:pt x="1726" y="1"/>
                  </a:lnTo>
                  <a:lnTo>
                    <a:pt x="1720" y="0"/>
                  </a:lnTo>
                  <a:lnTo>
                    <a:pt x="1715" y="0"/>
                  </a:lnTo>
                  <a:lnTo>
                    <a:pt x="1708" y="0"/>
                  </a:lnTo>
                  <a:lnTo>
                    <a:pt x="1696" y="2"/>
                  </a:lnTo>
                  <a:lnTo>
                    <a:pt x="1683" y="6"/>
                  </a:lnTo>
                  <a:lnTo>
                    <a:pt x="1669" y="13"/>
                  </a:lnTo>
                  <a:lnTo>
                    <a:pt x="1656" y="22"/>
                  </a:lnTo>
                  <a:lnTo>
                    <a:pt x="1651" y="27"/>
                  </a:lnTo>
                  <a:lnTo>
                    <a:pt x="1644" y="33"/>
                  </a:lnTo>
                  <a:lnTo>
                    <a:pt x="1638" y="40"/>
                  </a:lnTo>
                  <a:lnTo>
                    <a:pt x="1634" y="46"/>
                  </a:lnTo>
                  <a:lnTo>
                    <a:pt x="1614" y="74"/>
                  </a:lnTo>
                  <a:lnTo>
                    <a:pt x="1596" y="103"/>
                  </a:lnTo>
                  <a:lnTo>
                    <a:pt x="1580" y="133"/>
                  </a:lnTo>
                  <a:lnTo>
                    <a:pt x="1564" y="163"/>
                  </a:lnTo>
                  <a:lnTo>
                    <a:pt x="1548" y="194"/>
                  </a:lnTo>
                  <a:lnTo>
                    <a:pt x="1534" y="226"/>
                  </a:lnTo>
                  <a:lnTo>
                    <a:pt x="1520" y="257"/>
                  </a:lnTo>
                  <a:lnTo>
                    <a:pt x="1506" y="289"/>
                  </a:lnTo>
                  <a:lnTo>
                    <a:pt x="1480" y="356"/>
                  </a:lnTo>
                  <a:lnTo>
                    <a:pt x="1453" y="422"/>
                  </a:lnTo>
                  <a:lnTo>
                    <a:pt x="1425" y="489"/>
                  </a:lnTo>
                  <a:lnTo>
                    <a:pt x="1397" y="557"/>
                  </a:lnTo>
                  <a:lnTo>
                    <a:pt x="1371" y="610"/>
                  </a:lnTo>
                  <a:lnTo>
                    <a:pt x="1347" y="661"/>
                  </a:lnTo>
                  <a:lnTo>
                    <a:pt x="1323" y="709"/>
                  </a:lnTo>
                  <a:lnTo>
                    <a:pt x="1300" y="753"/>
                  </a:lnTo>
                  <a:lnTo>
                    <a:pt x="1277" y="796"/>
                  </a:lnTo>
                  <a:lnTo>
                    <a:pt x="1253" y="835"/>
                  </a:lnTo>
                  <a:lnTo>
                    <a:pt x="1231" y="873"/>
                  </a:lnTo>
                  <a:lnTo>
                    <a:pt x="1210" y="907"/>
                  </a:lnTo>
                  <a:lnTo>
                    <a:pt x="1189" y="939"/>
                  </a:lnTo>
                  <a:lnTo>
                    <a:pt x="1168" y="969"/>
                  </a:lnTo>
                  <a:lnTo>
                    <a:pt x="1148" y="997"/>
                  </a:lnTo>
                  <a:lnTo>
                    <a:pt x="1128" y="1023"/>
                  </a:lnTo>
                  <a:lnTo>
                    <a:pt x="1108" y="1046"/>
                  </a:lnTo>
                  <a:lnTo>
                    <a:pt x="1090" y="1067"/>
                  </a:lnTo>
                  <a:lnTo>
                    <a:pt x="1072" y="1087"/>
                  </a:lnTo>
                  <a:lnTo>
                    <a:pt x="1054" y="1105"/>
                  </a:lnTo>
                  <a:lnTo>
                    <a:pt x="1037" y="1121"/>
                  </a:lnTo>
                  <a:lnTo>
                    <a:pt x="1019" y="1136"/>
                  </a:lnTo>
                  <a:lnTo>
                    <a:pt x="1004" y="1148"/>
                  </a:lnTo>
                  <a:lnTo>
                    <a:pt x="988" y="1160"/>
                  </a:lnTo>
                  <a:lnTo>
                    <a:pt x="973" y="1170"/>
                  </a:lnTo>
                  <a:lnTo>
                    <a:pt x="958" y="1179"/>
                  </a:lnTo>
                  <a:lnTo>
                    <a:pt x="944" y="1187"/>
                  </a:lnTo>
                  <a:lnTo>
                    <a:pt x="931" y="1192"/>
                  </a:lnTo>
                  <a:lnTo>
                    <a:pt x="917" y="1198"/>
                  </a:lnTo>
                  <a:lnTo>
                    <a:pt x="905" y="1202"/>
                  </a:lnTo>
                  <a:lnTo>
                    <a:pt x="894" y="1206"/>
                  </a:lnTo>
                  <a:lnTo>
                    <a:pt x="883" y="1209"/>
                  </a:lnTo>
                  <a:lnTo>
                    <a:pt x="862" y="1211"/>
                  </a:lnTo>
                  <a:lnTo>
                    <a:pt x="843" y="1212"/>
                  </a:lnTo>
                  <a:lnTo>
                    <a:pt x="825" y="1211"/>
                  </a:lnTo>
                  <a:lnTo>
                    <a:pt x="810" y="1207"/>
                  </a:lnTo>
                  <a:lnTo>
                    <a:pt x="798" y="1199"/>
                  </a:lnTo>
                  <a:lnTo>
                    <a:pt x="788" y="1189"/>
                  </a:lnTo>
                  <a:lnTo>
                    <a:pt x="780" y="1176"/>
                  </a:lnTo>
                  <a:lnTo>
                    <a:pt x="774" y="1161"/>
                  </a:lnTo>
                  <a:lnTo>
                    <a:pt x="771" y="1145"/>
                  </a:lnTo>
                  <a:lnTo>
                    <a:pt x="770" y="1126"/>
                  </a:lnTo>
                  <a:lnTo>
                    <a:pt x="771" y="1106"/>
                  </a:lnTo>
                  <a:lnTo>
                    <a:pt x="773" y="1084"/>
                  </a:lnTo>
                  <a:lnTo>
                    <a:pt x="776" y="1061"/>
                  </a:lnTo>
                  <a:lnTo>
                    <a:pt x="783" y="1037"/>
                  </a:lnTo>
                  <a:lnTo>
                    <a:pt x="790" y="1013"/>
                  </a:lnTo>
                  <a:lnTo>
                    <a:pt x="799" y="987"/>
                  </a:lnTo>
                  <a:lnTo>
                    <a:pt x="808" y="962"/>
                  </a:lnTo>
                  <a:lnTo>
                    <a:pt x="819" y="935"/>
                  </a:lnTo>
                  <a:lnTo>
                    <a:pt x="831" y="909"/>
                  </a:lnTo>
                  <a:lnTo>
                    <a:pt x="843" y="884"/>
                  </a:lnTo>
                  <a:lnTo>
                    <a:pt x="856" y="858"/>
                  </a:lnTo>
                  <a:lnTo>
                    <a:pt x="870" y="834"/>
                  </a:lnTo>
                  <a:lnTo>
                    <a:pt x="884" y="810"/>
                  </a:lnTo>
                  <a:lnTo>
                    <a:pt x="900" y="787"/>
                  </a:lnTo>
                  <a:lnTo>
                    <a:pt x="914" y="765"/>
                  </a:lnTo>
                  <a:lnTo>
                    <a:pt x="930" y="745"/>
                  </a:lnTo>
                  <a:lnTo>
                    <a:pt x="945" y="726"/>
                  </a:lnTo>
                  <a:lnTo>
                    <a:pt x="959" y="710"/>
                  </a:lnTo>
                  <a:lnTo>
                    <a:pt x="975" y="694"/>
                  </a:lnTo>
                  <a:lnTo>
                    <a:pt x="989" y="682"/>
                  </a:lnTo>
                  <a:lnTo>
                    <a:pt x="1003" y="672"/>
                  </a:lnTo>
                  <a:lnTo>
                    <a:pt x="1017" y="664"/>
                  </a:lnTo>
                  <a:lnTo>
                    <a:pt x="1029" y="660"/>
                  </a:lnTo>
                  <a:lnTo>
                    <a:pt x="1042" y="659"/>
                  </a:lnTo>
                  <a:lnTo>
                    <a:pt x="1048" y="659"/>
                  </a:lnTo>
                  <a:lnTo>
                    <a:pt x="1054" y="660"/>
                  </a:lnTo>
                  <a:lnTo>
                    <a:pt x="1059" y="663"/>
                  </a:lnTo>
                  <a:lnTo>
                    <a:pt x="1065" y="665"/>
                  </a:lnTo>
                  <a:lnTo>
                    <a:pt x="1068" y="670"/>
                  </a:lnTo>
                  <a:lnTo>
                    <a:pt x="1073" y="674"/>
                  </a:lnTo>
                  <a:lnTo>
                    <a:pt x="1076" y="680"/>
                  </a:lnTo>
                  <a:lnTo>
                    <a:pt x="1079" y="685"/>
                  </a:lnTo>
                  <a:lnTo>
                    <a:pt x="1085" y="699"/>
                  </a:lnTo>
                  <a:lnTo>
                    <a:pt x="1090" y="713"/>
                  </a:lnTo>
                  <a:lnTo>
                    <a:pt x="1095" y="727"/>
                  </a:lnTo>
                  <a:lnTo>
                    <a:pt x="1099" y="743"/>
                  </a:lnTo>
                  <a:lnTo>
                    <a:pt x="1104" y="759"/>
                  </a:lnTo>
                  <a:lnTo>
                    <a:pt x="1108" y="773"/>
                  </a:lnTo>
                  <a:lnTo>
                    <a:pt x="1115" y="785"/>
                  </a:lnTo>
                  <a:lnTo>
                    <a:pt x="1121" y="796"/>
                  </a:lnTo>
                  <a:lnTo>
                    <a:pt x="1126" y="801"/>
                  </a:lnTo>
                  <a:lnTo>
                    <a:pt x="1130" y="805"/>
                  </a:lnTo>
                  <a:lnTo>
                    <a:pt x="1136" y="808"/>
                  </a:lnTo>
                  <a:lnTo>
                    <a:pt x="1141" y="811"/>
                  </a:lnTo>
                  <a:lnTo>
                    <a:pt x="1147" y="812"/>
                  </a:lnTo>
                  <a:lnTo>
                    <a:pt x="1154" y="812"/>
                  </a:lnTo>
                  <a:lnTo>
                    <a:pt x="1161" y="812"/>
                  </a:lnTo>
                  <a:lnTo>
                    <a:pt x="1169" y="810"/>
                  </a:lnTo>
                  <a:lnTo>
                    <a:pt x="1177" y="806"/>
                  </a:lnTo>
                  <a:lnTo>
                    <a:pt x="1184" y="802"/>
                  </a:lnTo>
                  <a:lnTo>
                    <a:pt x="1190" y="796"/>
                  </a:lnTo>
                  <a:lnTo>
                    <a:pt x="1196" y="790"/>
                  </a:lnTo>
                  <a:lnTo>
                    <a:pt x="1200" y="782"/>
                  </a:lnTo>
                  <a:lnTo>
                    <a:pt x="1205" y="773"/>
                  </a:lnTo>
                  <a:lnTo>
                    <a:pt x="1207" y="763"/>
                  </a:lnTo>
                  <a:lnTo>
                    <a:pt x="1210" y="752"/>
                  </a:lnTo>
                  <a:lnTo>
                    <a:pt x="1211" y="741"/>
                  </a:lnTo>
                  <a:lnTo>
                    <a:pt x="1212" y="729"/>
                  </a:lnTo>
                  <a:lnTo>
                    <a:pt x="1213" y="716"/>
                  </a:lnTo>
                  <a:lnTo>
                    <a:pt x="1212" y="703"/>
                  </a:lnTo>
                  <a:lnTo>
                    <a:pt x="1211" y="690"/>
                  </a:lnTo>
                  <a:lnTo>
                    <a:pt x="1210" y="676"/>
                  </a:lnTo>
                  <a:lnTo>
                    <a:pt x="1207" y="663"/>
                  </a:lnTo>
                  <a:lnTo>
                    <a:pt x="1205" y="649"/>
                  </a:lnTo>
                  <a:lnTo>
                    <a:pt x="1200" y="635"/>
                  </a:lnTo>
                  <a:lnTo>
                    <a:pt x="1196" y="622"/>
                  </a:lnTo>
                  <a:lnTo>
                    <a:pt x="1190" y="609"/>
                  </a:lnTo>
                  <a:lnTo>
                    <a:pt x="1185" y="597"/>
                  </a:lnTo>
                  <a:lnTo>
                    <a:pt x="1178" y="584"/>
                  </a:lnTo>
                  <a:lnTo>
                    <a:pt x="1170" y="572"/>
                  </a:lnTo>
                  <a:lnTo>
                    <a:pt x="1162" y="561"/>
                  </a:lnTo>
                  <a:lnTo>
                    <a:pt x="1154" y="551"/>
                  </a:lnTo>
                  <a:lnTo>
                    <a:pt x="1145" y="541"/>
                  </a:lnTo>
                  <a:lnTo>
                    <a:pt x="1135" y="533"/>
                  </a:lnTo>
                  <a:lnTo>
                    <a:pt x="1125" y="526"/>
                  </a:lnTo>
                  <a:lnTo>
                    <a:pt x="1114" y="519"/>
                  </a:lnTo>
                  <a:lnTo>
                    <a:pt x="1101" y="514"/>
                  </a:lnTo>
                  <a:lnTo>
                    <a:pt x="1089" y="510"/>
                  </a:lnTo>
                  <a:lnTo>
                    <a:pt x="1076" y="508"/>
                  </a:lnTo>
                  <a:lnTo>
                    <a:pt x="1063" y="507"/>
                  </a:lnTo>
                  <a:lnTo>
                    <a:pt x="1052" y="508"/>
                  </a:lnTo>
                  <a:lnTo>
                    <a:pt x="1042" y="508"/>
                  </a:lnTo>
                  <a:lnTo>
                    <a:pt x="1030" y="510"/>
                  </a:lnTo>
                  <a:lnTo>
                    <a:pt x="1020" y="512"/>
                  </a:lnTo>
                  <a:lnTo>
                    <a:pt x="1001" y="518"/>
                  </a:lnTo>
                  <a:lnTo>
                    <a:pt x="982" y="524"/>
                  </a:lnTo>
                  <a:lnTo>
                    <a:pt x="964" y="533"/>
                  </a:lnTo>
                  <a:lnTo>
                    <a:pt x="946" y="544"/>
                  </a:lnTo>
                  <a:lnTo>
                    <a:pt x="930" y="556"/>
                  </a:lnTo>
                  <a:lnTo>
                    <a:pt x="914" y="568"/>
                  </a:lnTo>
                  <a:lnTo>
                    <a:pt x="900" y="581"/>
                  </a:lnTo>
                  <a:lnTo>
                    <a:pt x="885" y="594"/>
                  </a:lnTo>
                  <a:lnTo>
                    <a:pt x="872" y="608"/>
                  </a:lnTo>
                  <a:lnTo>
                    <a:pt x="860" y="621"/>
                  </a:lnTo>
                  <a:lnTo>
                    <a:pt x="836" y="646"/>
                  </a:lnTo>
                  <a:lnTo>
                    <a:pt x="817" y="670"/>
                  </a:lnTo>
                  <a:lnTo>
                    <a:pt x="794" y="695"/>
                  </a:lnTo>
                  <a:lnTo>
                    <a:pt x="771" y="721"/>
                  </a:lnTo>
                  <a:lnTo>
                    <a:pt x="745" y="745"/>
                  </a:lnTo>
                  <a:lnTo>
                    <a:pt x="721" y="769"/>
                  </a:lnTo>
                  <a:lnTo>
                    <a:pt x="694" y="791"/>
                  </a:lnTo>
                  <a:lnTo>
                    <a:pt x="669" y="813"/>
                  </a:lnTo>
                  <a:lnTo>
                    <a:pt x="642" y="834"/>
                  </a:lnTo>
                  <a:lnTo>
                    <a:pt x="616" y="854"/>
                  </a:lnTo>
                  <a:lnTo>
                    <a:pt x="589" y="873"/>
                  </a:lnTo>
                  <a:lnTo>
                    <a:pt x="561" y="892"/>
                  </a:lnTo>
                  <a:lnTo>
                    <a:pt x="535" y="909"/>
                  </a:lnTo>
                  <a:lnTo>
                    <a:pt x="507" y="927"/>
                  </a:lnTo>
                  <a:lnTo>
                    <a:pt x="453" y="960"/>
                  </a:lnTo>
                  <a:lnTo>
                    <a:pt x="399" y="990"/>
                  </a:lnTo>
                  <a:lnTo>
                    <a:pt x="380" y="972"/>
                  </a:lnTo>
                  <a:lnTo>
                    <a:pt x="360" y="953"/>
                  </a:lnTo>
                  <a:lnTo>
                    <a:pt x="341" y="934"/>
                  </a:lnTo>
                  <a:lnTo>
                    <a:pt x="319" y="916"/>
                  </a:lnTo>
                  <a:lnTo>
                    <a:pt x="280" y="881"/>
                  </a:lnTo>
                  <a:lnTo>
                    <a:pt x="242" y="847"/>
                  </a:lnTo>
                  <a:lnTo>
                    <a:pt x="224" y="832"/>
                  </a:lnTo>
                  <a:lnTo>
                    <a:pt x="209" y="816"/>
                  </a:lnTo>
                  <a:lnTo>
                    <a:pt x="194" y="801"/>
                  </a:lnTo>
                  <a:lnTo>
                    <a:pt x="183" y="785"/>
                  </a:lnTo>
                  <a:lnTo>
                    <a:pt x="177" y="777"/>
                  </a:lnTo>
                  <a:lnTo>
                    <a:pt x="173" y="770"/>
                  </a:lnTo>
                  <a:lnTo>
                    <a:pt x="170" y="763"/>
                  </a:lnTo>
                  <a:lnTo>
                    <a:pt x="166" y="755"/>
                  </a:lnTo>
                  <a:lnTo>
                    <a:pt x="164" y="747"/>
                  </a:lnTo>
                  <a:lnTo>
                    <a:pt x="163" y="741"/>
                  </a:lnTo>
                  <a:lnTo>
                    <a:pt x="163" y="733"/>
                  </a:lnTo>
                  <a:lnTo>
                    <a:pt x="163" y="725"/>
                  </a:lnTo>
                  <a:lnTo>
                    <a:pt x="164" y="714"/>
                  </a:lnTo>
                  <a:lnTo>
                    <a:pt x="167" y="704"/>
                  </a:lnTo>
                  <a:lnTo>
                    <a:pt x="172" y="694"/>
                  </a:lnTo>
                  <a:lnTo>
                    <a:pt x="177" y="685"/>
                  </a:lnTo>
                  <a:lnTo>
                    <a:pt x="184" y="678"/>
                  </a:lnTo>
                  <a:lnTo>
                    <a:pt x="192" y="670"/>
                  </a:lnTo>
                  <a:lnTo>
                    <a:pt x="201" y="662"/>
                  </a:lnTo>
                  <a:lnTo>
                    <a:pt x="210" y="656"/>
                  </a:lnTo>
                  <a:lnTo>
                    <a:pt x="220" y="650"/>
                  </a:lnTo>
                  <a:lnTo>
                    <a:pt x="231" y="645"/>
                  </a:lnTo>
                  <a:lnTo>
                    <a:pt x="243" y="641"/>
                  </a:lnTo>
                  <a:lnTo>
                    <a:pt x="255" y="636"/>
                  </a:lnTo>
                  <a:lnTo>
                    <a:pt x="267" y="633"/>
                  </a:lnTo>
                  <a:lnTo>
                    <a:pt x="281" y="631"/>
                  </a:lnTo>
                  <a:lnTo>
                    <a:pt x="294" y="629"/>
                  </a:lnTo>
                  <a:lnTo>
                    <a:pt x="308" y="627"/>
                  </a:lnTo>
                  <a:lnTo>
                    <a:pt x="336" y="625"/>
                  </a:lnTo>
                  <a:lnTo>
                    <a:pt x="364" y="627"/>
                  </a:lnTo>
                  <a:lnTo>
                    <a:pt x="392" y="629"/>
                  </a:lnTo>
                  <a:lnTo>
                    <a:pt x="418" y="633"/>
                  </a:lnTo>
                  <a:lnTo>
                    <a:pt x="430" y="636"/>
                  </a:lnTo>
                  <a:lnTo>
                    <a:pt x="443" y="641"/>
                  </a:lnTo>
                  <a:lnTo>
                    <a:pt x="454" y="644"/>
                  </a:lnTo>
                  <a:lnTo>
                    <a:pt x="465" y="649"/>
                  </a:lnTo>
                  <a:lnTo>
                    <a:pt x="475" y="654"/>
                  </a:lnTo>
                  <a:lnTo>
                    <a:pt x="485" y="660"/>
                  </a:lnTo>
                  <a:lnTo>
                    <a:pt x="492" y="665"/>
                  </a:lnTo>
                  <a:lnTo>
                    <a:pt x="500" y="672"/>
                  </a:lnTo>
                  <a:lnTo>
                    <a:pt x="506" y="676"/>
                  </a:lnTo>
                  <a:lnTo>
                    <a:pt x="511" y="681"/>
                  </a:lnTo>
                  <a:lnTo>
                    <a:pt x="518" y="683"/>
                  </a:lnTo>
                  <a:lnTo>
                    <a:pt x="524" y="685"/>
                  </a:lnTo>
                  <a:lnTo>
                    <a:pt x="530" y="688"/>
                  </a:lnTo>
                  <a:lnTo>
                    <a:pt x="536" y="689"/>
                  </a:lnTo>
                  <a:lnTo>
                    <a:pt x="542" y="689"/>
                  </a:lnTo>
                  <a:lnTo>
                    <a:pt x="548" y="688"/>
                  </a:lnTo>
                  <a:lnTo>
                    <a:pt x="555" y="686"/>
                  </a:lnTo>
                  <a:lnTo>
                    <a:pt x="560" y="685"/>
                  </a:lnTo>
                  <a:lnTo>
                    <a:pt x="566" y="682"/>
                  </a:lnTo>
                  <a:lnTo>
                    <a:pt x="571" y="680"/>
                  </a:lnTo>
                  <a:lnTo>
                    <a:pt x="577" y="676"/>
                  </a:lnTo>
                  <a:lnTo>
                    <a:pt x="581" y="672"/>
                  </a:lnTo>
                  <a:lnTo>
                    <a:pt x="586" y="669"/>
                  </a:lnTo>
                  <a:lnTo>
                    <a:pt x="590" y="663"/>
                  </a:lnTo>
                  <a:lnTo>
                    <a:pt x="593" y="659"/>
                  </a:lnTo>
                  <a:lnTo>
                    <a:pt x="597" y="653"/>
                  </a:lnTo>
                  <a:lnTo>
                    <a:pt x="599" y="648"/>
                  </a:lnTo>
                  <a:lnTo>
                    <a:pt x="601" y="641"/>
                  </a:lnTo>
                  <a:lnTo>
                    <a:pt x="602" y="635"/>
                  </a:lnTo>
                  <a:lnTo>
                    <a:pt x="603" y="629"/>
                  </a:lnTo>
                  <a:lnTo>
                    <a:pt x="603" y="622"/>
                  </a:lnTo>
                  <a:lnTo>
                    <a:pt x="602" y="615"/>
                  </a:lnTo>
                  <a:lnTo>
                    <a:pt x="601" y="609"/>
                  </a:lnTo>
                  <a:lnTo>
                    <a:pt x="598" y="601"/>
                  </a:lnTo>
                  <a:lnTo>
                    <a:pt x="595" y="594"/>
                  </a:lnTo>
                  <a:lnTo>
                    <a:pt x="591" y="588"/>
                  </a:lnTo>
                  <a:lnTo>
                    <a:pt x="586" y="580"/>
                  </a:lnTo>
                  <a:lnTo>
                    <a:pt x="579" y="573"/>
                  </a:lnTo>
                  <a:lnTo>
                    <a:pt x="571" y="567"/>
                  </a:lnTo>
                  <a:lnTo>
                    <a:pt x="563" y="559"/>
                  </a:lnTo>
                  <a:lnTo>
                    <a:pt x="551" y="551"/>
                  </a:lnTo>
                  <a:lnTo>
                    <a:pt x="538" y="544"/>
                  </a:lnTo>
                  <a:lnTo>
                    <a:pt x="524" y="538"/>
                  </a:lnTo>
                  <a:lnTo>
                    <a:pt x="507" y="531"/>
                  </a:lnTo>
                  <a:lnTo>
                    <a:pt x="489" y="527"/>
                  </a:lnTo>
                  <a:lnTo>
                    <a:pt x="471" y="521"/>
                  </a:lnTo>
                  <a:lnTo>
                    <a:pt x="451" y="518"/>
                  </a:lnTo>
                  <a:lnTo>
                    <a:pt x="430" y="514"/>
                  </a:lnTo>
                  <a:lnTo>
                    <a:pt x="409" y="511"/>
                  </a:lnTo>
                  <a:lnTo>
                    <a:pt x="387" y="510"/>
                  </a:lnTo>
                  <a:lnTo>
                    <a:pt x="364" y="509"/>
                  </a:lnTo>
                  <a:lnTo>
                    <a:pt x="341" y="508"/>
                  </a:lnTo>
                  <a:lnTo>
                    <a:pt x="317" y="509"/>
                  </a:lnTo>
                  <a:lnTo>
                    <a:pt x="294" y="510"/>
                  </a:lnTo>
                  <a:lnTo>
                    <a:pt x="271" y="513"/>
                  </a:lnTo>
                  <a:lnTo>
                    <a:pt x="247" y="516"/>
                  </a:lnTo>
                  <a:lnTo>
                    <a:pt x="224" y="520"/>
                  </a:lnTo>
                  <a:lnTo>
                    <a:pt x="202" y="526"/>
                  </a:lnTo>
                  <a:lnTo>
                    <a:pt x="180" y="532"/>
                  </a:lnTo>
                  <a:lnTo>
                    <a:pt x="159" y="539"/>
                  </a:lnTo>
                  <a:lnTo>
                    <a:pt x="138" y="548"/>
                  </a:lnTo>
                  <a:lnTo>
                    <a:pt x="118" y="557"/>
                  </a:lnTo>
                  <a:lnTo>
                    <a:pt x="100" y="568"/>
                  </a:lnTo>
                  <a:lnTo>
                    <a:pt x="82" y="579"/>
                  </a:lnTo>
                  <a:lnTo>
                    <a:pt x="65" y="592"/>
                  </a:lnTo>
                  <a:lnTo>
                    <a:pt x="51" y="605"/>
                  </a:lnTo>
                  <a:lnTo>
                    <a:pt x="38" y="621"/>
                  </a:lnTo>
                  <a:lnTo>
                    <a:pt x="27" y="638"/>
                  </a:lnTo>
                  <a:lnTo>
                    <a:pt x="18" y="655"/>
                  </a:lnTo>
                  <a:lnTo>
                    <a:pt x="10" y="674"/>
                  </a:lnTo>
                  <a:lnTo>
                    <a:pt x="4" y="694"/>
                  </a:lnTo>
                  <a:lnTo>
                    <a:pt x="1" y="716"/>
                  </a:lnTo>
                  <a:lnTo>
                    <a:pt x="0" y="729"/>
                  </a:lnTo>
                  <a:lnTo>
                    <a:pt x="1" y="742"/>
                  </a:lnTo>
                  <a:lnTo>
                    <a:pt x="2" y="754"/>
                  </a:lnTo>
                  <a:lnTo>
                    <a:pt x="6" y="766"/>
                  </a:lnTo>
                  <a:lnTo>
                    <a:pt x="9" y="777"/>
                  </a:lnTo>
                  <a:lnTo>
                    <a:pt x="13" y="790"/>
                  </a:lnTo>
                  <a:lnTo>
                    <a:pt x="19" y="801"/>
                  </a:lnTo>
                  <a:lnTo>
                    <a:pt x="25" y="812"/>
                  </a:lnTo>
                  <a:lnTo>
                    <a:pt x="32" y="823"/>
                  </a:lnTo>
                  <a:lnTo>
                    <a:pt x="40" y="834"/>
                  </a:lnTo>
                  <a:lnTo>
                    <a:pt x="48" y="845"/>
                  </a:lnTo>
                  <a:lnTo>
                    <a:pt x="57" y="856"/>
                  </a:lnTo>
                  <a:lnTo>
                    <a:pt x="77" y="876"/>
                  </a:lnTo>
                  <a:lnTo>
                    <a:pt x="98" y="897"/>
                  </a:lnTo>
                  <a:lnTo>
                    <a:pt x="144" y="937"/>
                  </a:lnTo>
                  <a:lnTo>
                    <a:pt x="193" y="976"/>
                  </a:lnTo>
                  <a:lnTo>
                    <a:pt x="216" y="996"/>
                  </a:lnTo>
                  <a:lnTo>
                    <a:pt x="240" y="1016"/>
                  </a:lnTo>
                  <a:lnTo>
                    <a:pt x="262" y="1036"/>
                  </a:lnTo>
                  <a:lnTo>
                    <a:pt x="282" y="1056"/>
                  </a:lnTo>
                  <a:lnTo>
                    <a:pt x="227" y="1086"/>
                  </a:lnTo>
                  <a:lnTo>
                    <a:pt x="179" y="1116"/>
                  </a:lnTo>
                  <a:lnTo>
                    <a:pt x="155" y="1130"/>
                  </a:lnTo>
                  <a:lnTo>
                    <a:pt x="134" y="1143"/>
                  </a:lnTo>
                  <a:lnTo>
                    <a:pt x="114" y="1158"/>
                  </a:lnTo>
                  <a:lnTo>
                    <a:pt x="95" y="1172"/>
                  </a:lnTo>
                  <a:lnTo>
                    <a:pt x="80" y="1187"/>
                  </a:lnTo>
                  <a:lnTo>
                    <a:pt x="64" y="1201"/>
                  </a:lnTo>
                  <a:lnTo>
                    <a:pt x="52" y="1216"/>
                  </a:lnTo>
                  <a:lnTo>
                    <a:pt x="42" y="1230"/>
                  </a:lnTo>
                  <a:lnTo>
                    <a:pt x="38" y="1238"/>
                  </a:lnTo>
                  <a:lnTo>
                    <a:pt x="33" y="1246"/>
                  </a:lnTo>
                  <a:lnTo>
                    <a:pt x="30" y="1253"/>
                  </a:lnTo>
                  <a:lnTo>
                    <a:pt x="28" y="1261"/>
                  </a:lnTo>
                  <a:lnTo>
                    <a:pt x="25" y="1269"/>
                  </a:lnTo>
                  <a:lnTo>
                    <a:pt x="23" y="1277"/>
                  </a:lnTo>
                  <a:lnTo>
                    <a:pt x="23" y="1284"/>
                  </a:lnTo>
                  <a:lnTo>
                    <a:pt x="22" y="1293"/>
                  </a:lnTo>
                  <a:lnTo>
                    <a:pt x="24" y="1307"/>
                  </a:lnTo>
                  <a:lnTo>
                    <a:pt x="28" y="1320"/>
                  </a:lnTo>
                  <a:lnTo>
                    <a:pt x="34" y="1331"/>
                  </a:lnTo>
                  <a:lnTo>
                    <a:pt x="42" y="1342"/>
                  </a:lnTo>
                  <a:lnTo>
                    <a:pt x="52" y="1351"/>
                  </a:lnTo>
                  <a:lnTo>
                    <a:pt x="64" y="1360"/>
                  </a:lnTo>
                  <a:lnTo>
                    <a:pt x="79" y="1366"/>
                  </a:lnTo>
                  <a:lnTo>
                    <a:pt x="93" y="1372"/>
                  </a:lnTo>
                  <a:lnTo>
                    <a:pt x="110" y="1378"/>
                  </a:lnTo>
                  <a:lnTo>
                    <a:pt x="128" y="1381"/>
                  </a:lnTo>
                  <a:lnTo>
                    <a:pt x="146" y="1384"/>
                  </a:lnTo>
                  <a:lnTo>
                    <a:pt x="166" y="1385"/>
                  </a:lnTo>
                  <a:lnTo>
                    <a:pt x="186" y="1385"/>
                  </a:lnTo>
                  <a:lnTo>
                    <a:pt x="207" y="1385"/>
                  </a:lnTo>
                  <a:lnTo>
                    <a:pt x="228" y="1383"/>
                  </a:lnTo>
                  <a:lnTo>
                    <a:pt x="250" y="1381"/>
                  </a:lnTo>
                  <a:lnTo>
                    <a:pt x="271" y="1378"/>
                  </a:lnTo>
                  <a:lnTo>
                    <a:pt x="293" y="1372"/>
                  </a:lnTo>
                  <a:lnTo>
                    <a:pt x="314" y="1366"/>
                  </a:lnTo>
                  <a:lnTo>
                    <a:pt x="334" y="1360"/>
                  </a:lnTo>
                  <a:lnTo>
                    <a:pt x="354" y="1351"/>
                  </a:lnTo>
                  <a:lnTo>
                    <a:pt x="374" y="1342"/>
                  </a:lnTo>
                  <a:lnTo>
                    <a:pt x="392" y="1332"/>
                  </a:lnTo>
                  <a:lnTo>
                    <a:pt x="409" y="1321"/>
                  </a:lnTo>
                  <a:lnTo>
                    <a:pt x="425" y="1309"/>
                  </a:lnTo>
                  <a:lnTo>
                    <a:pt x="439" y="1297"/>
                  </a:lnTo>
                  <a:lnTo>
                    <a:pt x="453" y="1282"/>
                  </a:lnTo>
                  <a:lnTo>
                    <a:pt x="464" y="1267"/>
                  </a:lnTo>
                  <a:lnTo>
                    <a:pt x="474" y="1251"/>
                  </a:lnTo>
                  <a:lnTo>
                    <a:pt x="481" y="1234"/>
                  </a:lnTo>
                  <a:lnTo>
                    <a:pt x="487" y="1217"/>
                  </a:lnTo>
                  <a:lnTo>
                    <a:pt x="489" y="1197"/>
                  </a:lnTo>
                  <a:lnTo>
                    <a:pt x="490" y="1178"/>
                  </a:lnTo>
                  <a:lnTo>
                    <a:pt x="489" y="1160"/>
                  </a:lnTo>
                  <a:lnTo>
                    <a:pt x="487" y="1141"/>
                  </a:lnTo>
                  <a:lnTo>
                    <a:pt x="482" y="1124"/>
                  </a:lnTo>
                  <a:lnTo>
                    <a:pt x="477" y="1107"/>
                  </a:lnTo>
                  <a:lnTo>
                    <a:pt x="469" y="1089"/>
                  </a:lnTo>
                  <a:lnTo>
                    <a:pt x="461" y="1074"/>
                  </a:lnTo>
                  <a:lnTo>
                    <a:pt x="451" y="1057"/>
                  </a:lnTo>
                  <a:lnTo>
                    <a:pt x="480" y="1040"/>
                  </a:lnTo>
                  <a:lnTo>
                    <a:pt x="509" y="1024"/>
                  </a:lnTo>
                  <a:lnTo>
                    <a:pt x="538" y="1006"/>
                  </a:lnTo>
                  <a:lnTo>
                    <a:pt x="567" y="987"/>
                  </a:lnTo>
                  <a:lnTo>
                    <a:pt x="595" y="968"/>
                  </a:lnTo>
                  <a:lnTo>
                    <a:pt x="623" y="948"/>
                  </a:lnTo>
                  <a:lnTo>
                    <a:pt x="650" y="926"/>
                  </a:lnTo>
                  <a:lnTo>
                    <a:pt x="677" y="904"/>
                  </a:lnTo>
                  <a:lnTo>
                    <a:pt x="664" y="932"/>
                  </a:lnTo>
                  <a:lnTo>
                    <a:pt x="653" y="962"/>
                  </a:lnTo>
                  <a:lnTo>
                    <a:pt x="643" y="995"/>
                  </a:lnTo>
                  <a:lnTo>
                    <a:pt x="636" y="1029"/>
                  </a:lnTo>
                  <a:lnTo>
                    <a:pt x="632" y="1047"/>
                  </a:lnTo>
                  <a:lnTo>
                    <a:pt x="629" y="1065"/>
                  </a:lnTo>
                  <a:lnTo>
                    <a:pt x="627" y="1084"/>
                  </a:lnTo>
                  <a:lnTo>
                    <a:pt x="626" y="1101"/>
                  </a:lnTo>
                  <a:lnTo>
                    <a:pt x="624" y="1119"/>
                  </a:lnTo>
                  <a:lnTo>
                    <a:pt x="624" y="1137"/>
                  </a:lnTo>
                  <a:lnTo>
                    <a:pt x="624" y="1155"/>
                  </a:lnTo>
                  <a:lnTo>
                    <a:pt x="627" y="1172"/>
                  </a:lnTo>
                  <a:lnTo>
                    <a:pt x="629" y="1189"/>
                  </a:lnTo>
                  <a:lnTo>
                    <a:pt x="633" y="1206"/>
                  </a:lnTo>
                  <a:lnTo>
                    <a:pt x="638" y="1222"/>
                  </a:lnTo>
                  <a:lnTo>
                    <a:pt x="643" y="1237"/>
                  </a:lnTo>
                  <a:lnTo>
                    <a:pt x="651" y="1252"/>
                  </a:lnTo>
                  <a:lnTo>
                    <a:pt x="659" y="1266"/>
                  </a:lnTo>
                  <a:lnTo>
                    <a:pt x="669" y="1278"/>
                  </a:lnTo>
                  <a:lnTo>
                    <a:pt x="680" y="1290"/>
                  </a:lnTo>
                  <a:lnTo>
                    <a:pt x="692" y="1301"/>
                  </a:lnTo>
                  <a:lnTo>
                    <a:pt x="707" y="1310"/>
                  </a:lnTo>
                  <a:lnTo>
                    <a:pt x="722" y="1319"/>
                  </a:lnTo>
                  <a:lnTo>
                    <a:pt x="739" y="1325"/>
                  </a:lnTo>
                  <a:lnTo>
                    <a:pt x="758" y="1331"/>
                  </a:lnTo>
                  <a:lnTo>
                    <a:pt x="779" y="1335"/>
                  </a:lnTo>
                  <a:lnTo>
                    <a:pt x="801" y="1338"/>
                  </a:lnTo>
                  <a:lnTo>
                    <a:pt x="825" y="1339"/>
                  </a:lnTo>
                  <a:lnTo>
                    <a:pt x="841" y="1339"/>
                  </a:lnTo>
                  <a:lnTo>
                    <a:pt x="856" y="1337"/>
                  </a:lnTo>
                  <a:lnTo>
                    <a:pt x="872" y="1334"/>
                  </a:lnTo>
                  <a:lnTo>
                    <a:pt x="887" y="1331"/>
                  </a:lnTo>
                  <a:lnTo>
                    <a:pt x="904" y="1327"/>
                  </a:lnTo>
                  <a:lnTo>
                    <a:pt x="921" y="1321"/>
                  </a:lnTo>
                  <a:lnTo>
                    <a:pt x="936" y="1314"/>
                  </a:lnTo>
                  <a:lnTo>
                    <a:pt x="953" y="1307"/>
                  </a:lnTo>
                  <a:lnTo>
                    <a:pt x="969" y="1299"/>
                  </a:lnTo>
                  <a:lnTo>
                    <a:pt x="986" y="1290"/>
                  </a:lnTo>
                  <a:lnTo>
                    <a:pt x="1003" y="1280"/>
                  </a:lnTo>
                  <a:lnTo>
                    <a:pt x="1018" y="1270"/>
                  </a:lnTo>
                  <a:lnTo>
                    <a:pt x="1035" y="1259"/>
                  </a:lnTo>
                  <a:lnTo>
                    <a:pt x="1052" y="1247"/>
                  </a:lnTo>
                  <a:lnTo>
                    <a:pt x="1067" y="1234"/>
                  </a:lnTo>
                  <a:lnTo>
                    <a:pt x="1084" y="1221"/>
                  </a:lnTo>
                  <a:lnTo>
                    <a:pt x="1099" y="1208"/>
                  </a:lnTo>
                  <a:lnTo>
                    <a:pt x="1115" y="1193"/>
                  </a:lnTo>
                  <a:lnTo>
                    <a:pt x="1130" y="1178"/>
                  </a:lnTo>
                  <a:lnTo>
                    <a:pt x="1146" y="1162"/>
                  </a:lnTo>
                  <a:lnTo>
                    <a:pt x="1176" y="1130"/>
                  </a:lnTo>
                  <a:lnTo>
                    <a:pt x="1204" y="1095"/>
                  </a:lnTo>
                  <a:lnTo>
                    <a:pt x="1231" y="1059"/>
                  </a:lnTo>
                  <a:lnTo>
                    <a:pt x="1256" y="1021"/>
                  </a:lnTo>
                  <a:lnTo>
                    <a:pt x="1268" y="1003"/>
                  </a:lnTo>
                  <a:lnTo>
                    <a:pt x="1280" y="983"/>
                  </a:lnTo>
                  <a:lnTo>
                    <a:pt x="1290" y="964"/>
                  </a:lnTo>
                  <a:lnTo>
                    <a:pt x="1301" y="944"/>
                  </a:lnTo>
                  <a:lnTo>
                    <a:pt x="1294" y="967"/>
                  </a:lnTo>
                  <a:lnTo>
                    <a:pt x="1289" y="994"/>
                  </a:lnTo>
                  <a:lnTo>
                    <a:pt x="1284" y="1021"/>
                  </a:lnTo>
                  <a:lnTo>
                    <a:pt x="1281" y="1050"/>
                  </a:lnTo>
                  <a:lnTo>
                    <a:pt x="1279" y="1080"/>
                  </a:lnTo>
                  <a:lnTo>
                    <a:pt x="1279" y="1111"/>
                  </a:lnTo>
                  <a:lnTo>
                    <a:pt x="1280" y="1141"/>
                  </a:lnTo>
                  <a:lnTo>
                    <a:pt x="1284" y="1170"/>
                  </a:lnTo>
                  <a:lnTo>
                    <a:pt x="1287" y="1185"/>
                  </a:lnTo>
                  <a:lnTo>
                    <a:pt x="1290" y="1198"/>
                  </a:lnTo>
                  <a:lnTo>
                    <a:pt x="1294" y="1211"/>
                  </a:lnTo>
                  <a:lnTo>
                    <a:pt x="1299" y="1223"/>
                  </a:lnTo>
                  <a:lnTo>
                    <a:pt x="1304" y="1236"/>
                  </a:lnTo>
                  <a:lnTo>
                    <a:pt x="1310" y="1247"/>
                  </a:lnTo>
                  <a:lnTo>
                    <a:pt x="1317" y="1257"/>
                  </a:lnTo>
                  <a:lnTo>
                    <a:pt x="1324" y="1267"/>
                  </a:lnTo>
                  <a:lnTo>
                    <a:pt x="1333" y="1276"/>
                  </a:lnTo>
                  <a:lnTo>
                    <a:pt x="1342" y="1283"/>
                  </a:lnTo>
                  <a:lnTo>
                    <a:pt x="1352" y="1290"/>
                  </a:lnTo>
                  <a:lnTo>
                    <a:pt x="1363" y="1295"/>
                  </a:lnTo>
                  <a:lnTo>
                    <a:pt x="1375" y="1301"/>
                  </a:lnTo>
                  <a:lnTo>
                    <a:pt x="1389" y="1304"/>
                  </a:lnTo>
                  <a:lnTo>
                    <a:pt x="1402" y="1305"/>
                  </a:lnTo>
                  <a:lnTo>
                    <a:pt x="1418" y="1307"/>
                  </a:lnTo>
                  <a:lnTo>
                    <a:pt x="1433" y="1305"/>
                  </a:lnTo>
                  <a:lnTo>
                    <a:pt x="1449" y="1301"/>
                  </a:lnTo>
                  <a:lnTo>
                    <a:pt x="1464" y="1294"/>
                  </a:lnTo>
                  <a:lnTo>
                    <a:pt x="1479" y="1287"/>
                  </a:lnTo>
                  <a:lnTo>
                    <a:pt x="1494" y="1276"/>
                  </a:lnTo>
                  <a:lnTo>
                    <a:pt x="1510" y="1262"/>
                  </a:lnTo>
                  <a:lnTo>
                    <a:pt x="1524" y="1248"/>
                  </a:lnTo>
                  <a:lnTo>
                    <a:pt x="1540" y="1232"/>
                  </a:lnTo>
                  <a:lnTo>
                    <a:pt x="1554" y="1214"/>
                  </a:lnTo>
                  <a:lnTo>
                    <a:pt x="1568" y="1196"/>
                  </a:lnTo>
                  <a:lnTo>
                    <a:pt x="1583" y="1176"/>
                  </a:lnTo>
                  <a:lnTo>
                    <a:pt x="1597" y="1155"/>
                  </a:lnTo>
                  <a:lnTo>
                    <a:pt x="1625" y="1111"/>
                  </a:lnTo>
                  <a:lnTo>
                    <a:pt x="1652" y="1067"/>
                  </a:lnTo>
                  <a:lnTo>
                    <a:pt x="1704" y="979"/>
                  </a:lnTo>
                  <a:lnTo>
                    <a:pt x="1750" y="902"/>
                  </a:lnTo>
                  <a:lnTo>
                    <a:pt x="1761" y="886"/>
                  </a:lnTo>
                  <a:lnTo>
                    <a:pt x="1771" y="872"/>
                  </a:lnTo>
                  <a:lnTo>
                    <a:pt x="1781" y="858"/>
                  </a:lnTo>
                  <a:lnTo>
                    <a:pt x="1791" y="847"/>
                  </a:lnTo>
                  <a:lnTo>
                    <a:pt x="1800" y="840"/>
                  </a:lnTo>
                  <a:lnTo>
                    <a:pt x="1809" y="833"/>
                  </a:lnTo>
                  <a:lnTo>
                    <a:pt x="1818" y="828"/>
                  </a:lnTo>
                  <a:lnTo>
                    <a:pt x="1827" y="827"/>
                  </a:lnTo>
                  <a:lnTo>
                    <a:pt x="1834" y="828"/>
                  </a:lnTo>
                  <a:lnTo>
                    <a:pt x="1839" y="833"/>
                  </a:lnTo>
                  <a:lnTo>
                    <a:pt x="1844" y="840"/>
                  </a:lnTo>
                  <a:lnTo>
                    <a:pt x="1848" y="848"/>
                  </a:lnTo>
                  <a:lnTo>
                    <a:pt x="1850" y="859"/>
                  </a:lnTo>
                  <a:lnTo>
                    <a:pt x="1852" y="873"/>
                  </a:lnTo>
                  <a:lnTo>
                    <a:pt x="1854" y="888"/>
                  </a:lnTo>
                  <a:lnTo>
                    <a:pt x="1854" y="905"/>
                  </a:lnTo>
                  <a:lnTo>
                    <a:pt x="1851" y="986"/>
                  </a:lnTo>
                  <a:lnTo>
                    <a:pt x="1850" y="1077"/>
                  </a:lnTo>
                  <a:lnTo>
                    <a:pt x="1851" y="1100"/>
                  </a:lnTo>
                  <a:lnTo>
                    <a:pt x="1852" y="1124"/>
                  </a:lnTo>
                  <a:lnTo>
                    <a:pt x="1855" y="1147"/>
                  </a:lnTo>
                  <a:lnTo>
                    <a:pt x="1857" y="1169"/>
                  </a:lnTo>
                  <a:lnTo>
                    <a:pt x="1861" y="1191"/>
                  </a:lnTo>
                  <a:lnTo>
                    <a:pt x="1866" y="1211"/>
                  </a:lnTo>
                  <a:lnTo>
                    <a:pt x="1872" y="1231"/>
                  </a:lnTo>
                  <a:lnTo>
                    <a:pt x="1879" y="1249"/>
                  </a:lnTo>
                  <a:lnTo>
                    <a:pt x="1889" y="1266"/>
                  </a:lnTo>
                  <a:lnTo>
                    <a:pt x="1899" y="1281"/>
                  </a:lnTo>
                  <a:lnTo>
                    <a:pt x="1911" y="1294"/>
                  </a:lnTo>
                  <a:lnTo>
                    <a:pt x="1926" y="1305"/>
                  </a:lnTo>
                  <a:lnTo>
                    <a:pt x="1942" y="1315"/>
                  </a:lnTo>
                  <a:lnTo>
                    <a:pt x="1960" y="1322"/>
                  </a:lnTo>
                  <a:lnTo>
                    <a:pt x="1981" y="1325"/>
                  </a:lnTo>
                  <a:lnTo>
                    <a:pt x="2003" y="1328"/>
                  </a:lnTo>
                  <a:lnTo>
                    <a:pt x="2014" y="1327"/>
                  </a:lnTo>
                  <a:lnTo>
                    <a:pt x="2025" y="1325"/>
                  </a:lnTo>
                  <a:lnTo>
                    <a:pt x="2037" y="1323"/>
                  </a:lnTo>
                  <a:lnTo>
                    <a:pt x="2049" y="1320"/>
                  </a:lnTo>
                  <a:lnTo>
                    <a:pt x="2060" y="1315"/>
                  </a:lnTo>
                  <a:lnTo>
                    <a:pt x="2072" y="1310"/>
                  </a:lnTo>
                  <a:lnTo>
                    <a:pt x="2083" y="1303"/>
                  </a:lnTo>
                  <a:lnTo>
                    <a:pt x="2095" y="1297"/>
                  </a:lnTo>
                  <a:lnTo>
                    <a:pt x="2108" y="1288"/>
                  </a:lnTo>
                  <a:lnTo>
                    <a:pt x="2119" y="1279"/>
                  </a:lnTo>
                  <a:lnTo>
                    <a:pt x="2131" y="1268"/>
                  </a:lnTo>
                  <a:lnTo>
                    <a:pt x="2142" y="1257"/>
                  </a:lnTo>
                  <a:lnTo>
                    <a:pt x="2154" y="1244"/>
                  </a:lnTo>
                  <a:lnTo>
                    <a:pt x="2165" y="1231"/>
                  </a:lnTo>
                  <a:lnTo>
                    <a:pt x="2176" y="1217"/>
                  </a:lnTo>
                  <a:lnTo>
                    <a:pt x="2187" y="1202"/>
                  </a:lnTo>
                  <a:lnTo>
                    <a:pt x="2186" y="1219"/>
                  </a:lnTo>
                  <a:lnTo>
                    <a:pt x="2187" y="1238"/>
                  </a:lnTo>
                  <a:lnTo>
                    <a:pt x="2189" y="1248"/>
                  </a:lnTo>
                  <a:lnTo>
                    <a:pt x="2191" y="1258"/>
                  </a:lnTo>
                  <a:lnTo>
                    <a:pt x="2193" y="1268"/>
                  </a:lnTo>
                  <a:lnTo>
                    <a:pt x="2196" y="1277"/>
                  </a:lnTo>
                  <a:lnTo>
                    <a:pt x="2201" y="1285"/>
                  </a:lnTo>
                  <a:lnTo>
                    <a:pt x="2206" y="1294"/>
                  </a:lnTo>
                  <a:lnTo>
                    <a:pt x="2212" y="1303"/>
                  </a:lnTo>
                  <a:lnTo>
                    <a:pt x="2220" y="1311"/>
                  </a:lnTo>
                  <a:lnTo>
                    <a:pt x="2228" y="1318"/>
                  </a:lnTo>
                  <a:lnTo>
                    <a:pt x="2238" y="1324"/>
                  </a:lnTo>
                  <a:lnTo>
                    <a:pt x="2251" y="1330"/>
                  </a:lnTo>
                  <a:lnTo>
                    <a:pt x="2263" y="1334"/>
                  </a:lnTo>
                  <a:lnTo>
                    <a:pt x="2282" y="1339"/>
                  </a:lnTo>
                  <a:lnTo>
                    <a:pt x="2301" y="1341"/>
                  </a:lnTo>
                  <a:lnTo>
                    <a:pt x="2319" y="1340"/>
                  </a:lnTo>
                  <a:lnTo>
                    <a:pt x="2338" y="1337"/>
                  </a:lnTo>
                  <a:lnTo>
                    <a:pt x="2357" y="1331"/>
                  </a:lnTo>
                  <a:lnTo>
                    <a:pt x="2376" y="1323"/>
                  </a:lnTo>
                  <a:lnTo>
                    <a:pt x="2395" y="1314"/>
                  </a:lnTo>
                  <a:lnTo>
                    <a:pt x="2414" y="1303"/>
                  </a:lnTo>
                  <a:lnTo>
                    <a:pt x="2433" y="1291"/>
                  </a:lnTo>
                  <a:lnTo>
                    <a:pt x="2450" y="1277"/>
                  </a:lnTo>
                  <a:lnTo>
                    <a:pt x="2468" y="1262"/>
                  </a:lnTo>
                  <a:lnTo>
                    <a:pt x="2486" y="1246"/>
                  </a:lnTo>
                  <a:lnTo>
                    <a:pt x="2504" y="1229"/>
                  </a:lnTo>
                  <a:lnTo>
                    <a:pt x="2520" y="1211"/>
                  </a:lnTo>
                  <a:lnTo>
                    <a:pt x="2537" y="1192"/>
                  </a:lnTo>
                  <a:lnTo>
                    <a:pt x="2553" y="1175"/>
                  </a:lnTo>
                  <a:lnTo>
                    <a:pt x="2583" y="1137"/>
                  </a:lnTo>
                  <a:lnTo>
                    <a:pt x="2611" y="1100"/>
                  </a:lnTo>
                  <a:lnTo>
                    <a:pt x="2637" y="1065"/>
                  </a:lnTo>
                  <a:lnTo>
                    <a:pt x="2659" y="1034"/>
                  </a:lnTo>
                  <a:lnTo>
                    <a:pt x="2678" y="1007"/>
                  </a:lnTo>
                  <a:lnTo>
                    <a:pt x="2693" y="986"/>
                  </a:lnTo>
                  <a:lnTo>
                    <a:pt x="2699" y="978"/>
                  </a:lnTo>
                  <a:lnTo>
                    <a:pt x="2704" y="973"/>
                  </a:lnTo>
                  <a:lnTo>
                    <a:pt x="2708" y="969"/>
                  </a:lnTo>
                  <a:lnTo>
                    <a:pt x="2711" y="967"/>
                  </a:lnTo>
                  <a:lnTo>
                    <a:pt x="2712" y="969"/>
                  </a:lnTo>
                  <a:lnTo>
                    <a:pt x="2714" y="973"/>
                  </a:lnTo>
                  <a:lnTo>
                    <a:pt x="2717" y="978"/>
                  </a:lnTo>
                  <a:lnTo>
                    <a:pt x="2718" y="985"/>
                  </a:lnTo>
                  <a:lnTo>
                    <a:pt x="2721" y="1006"/>
                  </a:lnTo>
                  <a:lnTo>
                    <a:pt x="2725" y="1031"/>
                  </a:lnTo>
                  <a:lnTo>
                    <a:pt x="2730" y="1063"/>
                  </a:lnTo>
                  <a:lnTo>
                    <a:pt x="2736" y="1097"/>
                  </a:lnTo>
                  <a:lnTo>
                    <a:pt x="2740" y="1115"/>
                  </a:lnTo>
                  <a:lnTo>
                    <a:pt x="2744" y="1132"/>
                  </a:lnTo>
                  <a:lnTo>
                    <a:pt x="2750" y="1151"/>
                  </a:lnTo>
                  <a:lnTo>
                    <a:pt x="2755" y="1170"/>
                  </a:lnTo>
                  <a:lnTo>
                    <a:pt x="2762" y="1188"/>
                  </a:lnTo>
                  <a:lnTo>
                    <a:pt x="2770" y="1207"/>
                  </a:lnTo>
                  <a:lnTo>
                    <a:pt x="2778" y="1224"/>
                  </a:lnTo>
                  <a:lnTo>
                    <a:pt x="2786" y="1241"/>
                  </a:lnTo>
                  <a:lnTo>
                    <a:pt x="2798" y="1258"/>
                  </a:lnTo>
                  <a:lnTo>
                    <a:pt x="2809" y="1273"/>
                  </a:lnTo>
                  <a:lnTo>
                    <a:pt x="2821" y="1288"/>
                  </a:lnTo>
                  <a:lnTo>
                    <a:pt x="2834" y="1301"/>
                  </a:lnTo>
                  <a:lnTo>
                    <a:pt x="2849" y="1313"/>
                  </a:lnTo>
                  <a:lnTo>
                    <a:pt x="2865" y="1324"/>
                  </a:lnTo>
                  <a:lnTo>
                    <a:pt x="2883" y="1333"/>
                  </a:lnTo>
                  <a:lnTo>
                    <a:pt x="2902" y="1340"/>
                  </a:lnTo>
                  <a:lnTo>
                    <a:pt x="2922" y="1344"/>
                  </a:lnTo>
                  <a:lnTo>
                    <a:pt x="2944" y="1348"/>
                  </a:lnTo>
                  <a:lnTo>
                    <a:pt x="2967" y="1348"/>
                  </a:lnTo>
                  <a:lnTo>
                    <a:pt x="2993" y="1347"/>
                  </a:lnTo>
                  <a:lnTo>
                    <a:pt x="3010" y="1343"/>
                  </a:lnTo>
                  <a:lnTo>
                    <a:pt x="3028" y="1339"/>
                  </a:lnTo>
                  <a:lnTo>
                    <a:pt x="3046" y="1333"/>
                  </a:lnTo>
                  <a:lnTo>
                    <a:pt x="3063" y="1327"/>
                  </a:lnTo>
                  <a:lnTo>
                    <a:pt x="3079" y="1319"/>
                  </a:lnTo>
                  <a:lnTo>
                    <a:pt x="3096" y="1310"/>
                  </a:lnTo>
                  <a:lnTo>
                    <a:pt x="3111" y="1300"/>
                  </a:lnTo>
                  <a:lnTo>
                    <a:pt x="3127" y="1289"/>
                  </a:lnTo>
                  <a:lnTo>
                    <a:pt x="3142" y="1278"/>
                  </a:lnTo>
                  <a:lnTo>
                    <a:pt x="3157" y="1266"/>
                  </a:lnTo>
                  <a:lnTo>
                    <a:pt x="3171" y="1252"/>
                  </a:lnTo>
                  <a:lnTo>
                    <a:pt x="3185" y="1239"/>
                  </a:lnTo>
                  <a:lnTo>
                    <a:pt x="3198" y="1224"/>
                  </a:lnTo>
                  <a:lnTo>
                    <a:pt x="3211" y="1210"/>
                  </a:lnTo>
                  <a:lnTo>
                    <a:pt x="3223" y="1195"/>
                  </a:lnTo>
                  <a:lnTo>
                    <a:pt x="3235" y="1180"/>
                  </a:lnTo>
                  <a:lnTo>
                    <a:pt x="3225" y="1259"/>
                  </a:lnTo>
                  <a:lnTo>
                    <a:pt x="3215" y="1339"/>
                  </a:lnTo>
                  <a:lnTo>
                    <a:pt x="3206" y="1419"/>
                  </a:lnTo>
                  <a:lnTo>
                    <a:pt x="3198" y="1499"/>
                  </a:lnTo>
                  <a:lnTo>
                    <a:pt x="3190" y="1577"/>
                  </a:lnTo>
                  <a:lnTo>
                    <a:pt x="3184" y="1656"/>
                  </a:lnTo>
                  <a:lnTo>
                    <a:pt x="3178" y="1733"/>
                  </a:lnTo>
                  <a:lnTo>
                    <a:pt x="3172" y="1807"/>
                  </a:lnTo>
                  <a:lnTo>
                    <a:pt x="3172" y="1816"/>
                  </a:lnTo>
                  <a:lnTo>
                    <a:pt x="3174" y="1825"/>
                  </a:lnTo>
                  <a:lnTo>
                    <a:pt x="3175" y="1832"/>
                  </a:lnTo>
                  <a:lnTo>
                    <a:pt x="3176" y="1840"/>
                  </a:lnTo>
                  <a:lnTo>
                    <a:pt x="3178" y="1847"/>
                  </a:lnTo>
                  <a:lnTo>
                    <a:pt x="3181" y="1852"/>
                  </a:lnTo>
                  <a:lnTo>
                    <a:pt x="3185" y="1858"/>
                  </a:lnTo>
                  <a:lnTo>
                    <a:pt x="3188" y="1863"/>
                  </a:lnTo>
                  <a:lnTo>
                    <a:pt x="3192" y="1868"/>
                  </a:lnTo>
                  <a:lnTo>
                    <a:pt x="3197" y="1871"/>
                  </a:lnTo>
                  <a:lnTo>
                    <a:pt x="3202" y="1875"/>
                  </a:lnTo>
                  <a:lnTo>
                    <a:pt x="3207" y="1877"/>
                  </a:lnTo>
                  <a:lnTo>
                    <a:pt x="3212" y="1878"/>
                  </a:lnTo>
                  <a:lnTo>
                    <a:pt x="3218" y="1879"/>
                  </a:lnTo>
                  <a:lnTo>
                    <a:pt x="3223" y="1880"/>
                  </a:lnTo>
                  <a:lnTo>
                    <a:pt x="3229" y="1879"/>
                  </a:lnTo>
                  <a:lnTo>
                    <a:pt x="3236" y="1878"/>
                  </a:lnTo>
                  <a:lnTo>
                    <a:pt x="3241" y="1877"/>
                  </a:lnTo>
                  <a:lnTo>
                    <a:pt x="3247" y="1875"/>
                  </a:lnTo>
                  <a:lnTo>
                    <a:pt x="3252" y="1871"/>
                  </a:lnTo>
                  <a:lnTo>
                    <a:pt x="3259" y="1867"/>
                  </a:lnTo>
                  <a:lnTo>
                    <a:pt x="3264" y="1862"/>
                  </a:lnTo>
                  <a:lnTo>
                    <a:pt x="3269" y="1857"/>
                  </a:lnTo>
                  <a:lnTo>
                    <a:pt x="3274" y="1850"/>
                  </a:lnTo>
                  <a:lnTo>
                    <a:pt x="3279" y="1842"/>
                  </a:lnTo>
                  <a:lnTo>
                    <a:pt x="3283" y="1835"/>
                  </a:lnTo>
                  <a:lnTo>
                    <a:pt x="3288" y="1826"/>
                  </a:lnTo>
                  <a:lnTo>
                    <a:pt x="3291" y="1817"/>
                  </a:lnTo>
                  <a:lnTo>
                    <a:pt x="3294" y="1806"/>
                  </a:lnTo>
                  <a:lnTo>
                    <a:pt x="3298" y="1795"/>
                  </a:lnTo>
                  <a:lnTo>
                    <a:pt x="3300" y="1783"/>
                  </a:lnTo>
                  <a:lnTo>
                    <a:pt x="3301" y="1769"/>
                  </a:lnTo>
                  <a:lnTo>
                    <a:pt x="3308" y="1708"/>
                  </a:lnTo>
                  <a:lnTo>
                    <a:pt x="3313" y="1648"/>
                  </a:lnTo>
                  <a:lnTo>
                    <a:pt x="3320" y="1591"/>
                  </a:lnTo>
                  <a:lnTo>
                    <a:pt x="3327" y="1534"/>
                  </a:lnTo>
                  <a:lnTo>
                    <a:pt x="3333" y="1479"/>
                  </a:lnTo>
                  <a:lnTo>
                    <a:pt x="3340" y="1424"/>
                  </a:lnTo>
                  <a:lnTo>
                    <a:pt x="3347" y="1372"/>
                  </a:lnTo>
                  <a:lnTo>
                    <a:pt x="3354" y="1321"/>
                  </a:lnTo>
                  <a:lnTo>
                    <a:pt x="3361" y="1271"/>
                  </a:lnTo>
                  <a:lnTo>
                    <a:pt x="3368" y="1223"/>
                  </a:lnTo>
                  <a:lnTo>
                    <a:pt x="3375" y="1177"/>
                  </a:lnTo>
                  <a:lnTo>
                    <a:pt x="3383" y="1131"/>
                  </a:lnTo>
                  <a:lnTo>
                    <a:pt x="3390" y="1087"/>
                  </a:lnTo>
                  <a:lnTo>
                    <a:pt x="3398" y="1045"/>
                  </a:lnTo>
                  <a:lnTo>
                    <a:pt x="3405" y="1004"/>
                  </a:lnTo>
                  <a:lnTo>
                    <a:pt x="3413" y="965"/>
                  </a:lnTo>
                  <a:lnTo>
                    <a:pt x="3472" y="953"/>
                  </a:lnTo>
                  <a:lnTo>
                    <a:pt x="3531" y="939"/>
                  </a:lnTo>
                  <a:lnTo>
                    <a:pt x="3590" y="925"/>
                  </a:lnTo>
                  <a:lnTo>
                    <a:pt x="3649" y="909"/>
                  </a:lnTo>
                  <a:lnTo>
                    <a:pt x="3708" y="894"/>
                  </a:lnTo>
                  <a:lnTo>
                    <a:pt x="3767" y="876"/>
                  </a:lnTo>
                  <a:lnTo>
                    <a:pt x="3825" y="859"/>
                  </a:lnTo>
                  <a:lnTo>
                    <a:pt x="3881" y="843"/>
                  </a:lnTo>
                  <a:lnTo>
                    <a:pt x="3856" y="935"/>
                  </a:lnTo>
                  <a:lnTo>
                    <a:pt x="3831" y="1024"/>
                  </a:lnTo>
                  <a:lnTo>
                    <a:pt x="3821" y="1067"/>
                  </a:lnTo>
                  <a:lnTo>
                    <a:pt x="3811" y="1109"/>
                  </a:lnTo>
                  <a:lnTo>
                    <a:pt x="3802" y="1149"/>
                  </a:lnTo>
                  <a:lnTo>
                    <a:pt x="3795" y="1188"/>
                  </a:lnTo>
                  <a:lnTo>
                    <a:pt x="3789" y="1226"/>
                  </a:lnTo>
                  <a:lnTo>
                    <a:pt x="3784" y="1261"/>
                  </a:lnTo>
                  <a:lnTo>
                    <a:pt x="3780" y="1294"/>
                  </a:lnTo>
                  <a:lnTo>
                    <a:pt x="3779" y="1327"/>
                  </a:lnTo>
                  <a:lnTo>
                    <a:pt x="3779" y="1355"/>
                  </a:lnTo>
                  <a:lnTo>
                    <a:pt x="3781" y="1382"/>
                  </a:lnTo>
                  <a:lnTo>
                    <a:pt x="3784" y="1394"/>
                  </a:lnTo>
                  <a:lnTo>
                    <a:pt x="3786" y="1406"/>
                  </a:lnTo>
                  <a:lnTo>
                    <a:pt x="3789" y="1416"/>
                  </a:lnTo>
                  <a:lnTo>
                    <a:pt x="3793" y="1428"/>
                  </a:lnTo>
                  <a:lnTo>
                    <a:pt x="3800" y="1445"/>
                  </a:lnTo>
                  <a:lnTo>
                    <a:pt x="3809" y="1461"/>
                  </a:lnTo>
                  <a:lnTo>
                    <a:pt x="3819" y="1473"/>
                  </a:lnTo>
                  <a:lnTo>
                    <a:pt x="3830" y="1484"/>
                  </a:lnTo>
                  <a:lnTo>
                    <a:pt x="3836" y="1489"/>
                  </a:lnTo>
                  <a:lnTo>
                    <a:pt x="3841" y="1492"/>
                  </a:lnTo>
                  <a:lnTo>
                    <a:pt x="3847" y="1494"/>
                  </a:lnTo>
                  <a:lnTo>
                    <a:pt x="3852" y="1496"/>
                  </a:lnTo>
                  <a:lnTo>
                    <a:pt x="3858" y="1499"/>
                  </a:lnTo>
                  <a:lnTo>
                    <a:pt x="3863" y="1500"/>
                  </a:lnTo>
                  <a:lnTo>
                    <a:pt x="3869" y="1500"/>
                  </a:lnTo>
                  <a:lnTo>
                    <a:pt x="3875" y="1499"/>
                  </a:lnTo>
                  <a:lnTo>
                    <a:pt x="3880" y="1497"/>
                  </a:lnTo>
                  <a:lnTo>
                    <a:pt x="3885" y="1496"/>
                  </a:lnTo>
                  <a:lnTo>
                    <a:pt x="3890" y="1494"/>
                  </a:lnTo>
                  <a:lnTo>
                    <a:pt x="3895" y="1491"/>
                  </a:lnTo>
                  <a:lnTo>
                    <a:pt x="3899" y="1486"/>
                  </a:lnTo>
                  <a:lnTo>
                    <a:pt x="3902" y="1482"/>
                  </a:lnTo>
                  <a:lnTo>
                    <a:pt x="3907" y="1476"/>
                  </a:lnTo>
                  <a:lnTo>
                    <a:pt x="3910" y="1471"/>
                  </a:lnTo>
                  <a:lnTo>
                    <a:pt x="3912" y="1464"/>
                  </a:lnTo>
                  <a:lnTo>
                    <a:pt x="3916" y="1456"/>
                  </a:lnTo>
                  <a:lnTo>
                    <a:pt x="3918" y="1449"/>
                  </a:lnTo>
                  <a:lnTo>
                    <a:pt x="3919" y="1440"/>
                  </a:lnTo>
                  <a:lnTo>
                    <a:pt x="3920" y="1430"/>
                  </a:lnTo>
                  <a:lnTo>
                    <a:pt x="3921" y="1420"/>
                  </a:lnTo>
                  <a:lnTo>
                    <a:pt x="3921" y="1409"/>
                  </a:lnTo>
                  <a:lnTo>
                    <a:pt x="3921" y="1398"/>
                  </a:lnTo>
                  <a:lnTo>
                    <a:pt x="3919" y="1359"/>
                  </a:lnTo>
                  <a:lnTo>
                    <a:pt x="3919" y="1321"/>
                  </a:lnTo>
                  <a:lnTo>
                    <a:pt x="3920" y="1284"/>
                  </a:lnTo>
                  <a:lnTo>
                    <a:pt x="3923" y="1248"/>
                  </a:lnTo>
                  <a:lnTo>
                    <a:pt x="3928" y="1211"/>
                  </a:lnTo>
                  <a:lnTo>
                    <a:pt x="3932" y="1175"/>
                  </a:lnTo>
                  <a:lnTo>
                    <a:pt x="3939" y="1138"/>
                  </a:lnTo>
                  <a:lnTo>
                    <a:pt x="3947" y="1101"/>
                  </a:lnTo>
                  <a:lnTo>
                    <a:pt x="3956" y="1065"/>
                  </a:lnTo>
                  <a:lnTo>
                    <a:pt x="3964" y="1028"/>
                  </a:lnTo>
                  <a:lnTo>
                    <a:pt x="3974" y="992"/>
                  </a:lnTo>
                  <a:lnTo>
                    <a:pt x="3986" y="954"/>
                  </a:lnTo>
                  <a:lnTo>
                    <a:pt x="4009" y="876"/>
                  </a:lnTo>
                  <a:lnTo>
                    <a:pt x="4034" y="796"/>
                  </a:lnTo>
                  <a:lnTo>
                    <a:pt x="4093" y="778"/>
                  </a:lnTo>
                  <a:lnTo>
                    <a:pt x="4149" y="763"/>
                  </a:lnTo>
                  <a:lnTo>
                    <a:pt x="4202" y="750"/>
                  </a:lnTo>
                  <a:lnTo>
                    <a:pt x="4253" y="737"/>
                  </a:lnTo>
                  <a:lnTo>
                    <a:pt x="4276" y="733"/>
                  </a:lnTo>
                  <a:lnTo>
                    <a:pt x="4299" y="729"/>
                  </a:lnTo>
                  <a:lnTo>
                    <a:pt x="4322" y="725"/>
                  </a:lnTo>
                  <a:lnTo>
                    <a:pt x="4343" y="723"/>
                  </a:lnTo>
                  <a:lnTo>
                    <a:pt x="4363" y="722"/>
                  </a:lnTo>
                  <a:lnTo>
                    <a:pt x="4382" y="721"/>
                  </a:lnTo>
                  <a:lnTo>
                    <a:pt x="4399" y="721"/>
                  </a:lnTo>
                  <a:lnTo>
                    <a:pt x="4416" y="722"/>
                  </a:lnTo>
                  <a:lnTo>
                    <a:pt x="4430" y="723"/>
                  </a:lnTo>
                  <a:lnTo>
                    <a:pt x="4444" y="721"/>
                  </a:lnTo>
                  <a:lnTo>
                    <a:pt x="4455" y="717"/>
                  </a:lnTo>
                  <a:lnTo>
                    <a:pt x="4465" y="713"/>
                  </a:lnTo>
                  <a:lnTo>
                    <a:pt x="4474" y="707"/>
                  </a:lnTo>
                  <a:lnTo>
                    <a:pt x="4480" y="700"/>
                  </a:lnTo>
                  <a:lnTo>
                    <a:pt x="4485" y="692"/>
                  </a:lnTo>
                  <a:lnTo>
                    <a:pt x="4487" y="683"/>
                  </a:lnTo>
                  <a:lnTo>
                    <a:pt x="4488" y="674"/>
                  </a:lnTo>
                  <a:lnTo>
                    <a:pt x="4487" y="665"/>
                  </a:lnTo>
                  <a:lnTo>
                    <a:pt x="4482" y="656"/>
                  </a:lnTo>
                  <a:lnTo>
                    <a:pt x="4476" y="648"/>
                  </a:lnTo>
                  <a:lnTo>
                    <a:pt x="4468" y="640"/>
                  </a:lnTo>
                  <a:lnTo>
                    <a:pt x="4456" y="633"/>
                  </a:lnTo>
                  <a:lnTo>
                    <a:pt x="4443" y="627"/>
                  </a:lnTo>
                  <a:lnTo>
                    <a:pt x="4425" y="622"/>
                  </a:lnTo>
                  <a:close/>
                  <a:moveTo>
                    <a:pt x="346" y="1200"/>
                  </a:moveTo>
                  <a:lnTo>
                    <a:pt x="345" y="1208"/>
                  </a:lnTo>
                  <a:lnTo>
                    <a:pt x="343" y="1216"/>
                  </a:lnTo>
                  <a:lnTo>
                    <a:pt x="339" y="1223"/>
                  </a:lnTo>
                  <a:lnTo>
                    <a:pt x="336" y="1230"/>
                  </a:lnTo>
                  <a:lnTo>
                    <a:pt x="332" y="1237"/>
                  </a:lnTo>
                  <a:lnTo>
                    <a:pt x="326" y="1243"/>
                  </a:lnTo>
                  <a:lnTo>
                    <a:pt x="321" y="1249"/>
                  </a:lnTo>
                  <a:lnTo>
                    <a:pt x="315" y="1254"/>
                  </a:lnTo>
                  <a:lnTo>
                    <a:pt x="301" y="1264"/>
                  </a:lnTo>
                  <a:lnTo>
                    <a:pt x="286" y="1273"/>
                  </a:lnTo>
                  <a:lnTo>
                    <a:pt x="271" y="1280"/>
                  </a:lnTo>
                  <a:lnTo>
                    <a:pt x="254" y="1284"/>
                  </a:lnTo>
                  <a:lnTo>
                    <a:pt x="238" y="1288"/>
                  </a:lnTo>
                  <a:lnTo>
                    <a:pt x="223" y="1289"/>
                  </a:lnTo>
                  <a:lnTo>
                    <a:pt x="216" y="1289"/>
                  </a:lnTo>
                  <a:lnTo>
                    <a:pt x="209" y="1289"/>
                  </a:lnTo>
                  <a:lnTo>
                    <a:pt x="203" y="1288"/>
                  </a:lnTo>
                  <a:lnTo>
                    <a:pt x="196" y="1285"/>
                  </a:lnTo>
                  <a:lnTo>
                    <a:pt x="191" y="1283"/>
                  </a:lnTo>
                  <a:lnTo>
                    <a:pt x="186" y="1281"/>
                  </a:lnTo>
                  <a:lnTo>
                    <a:pt x="182" y="1278"/>
                  </a:lnTo>
                  <a:lnTo>
                    <a:pt x="179" y="1274"/>
                  </a:lnTo>
                  <a:lnTo>
                    <a:pt x="176" y="1270"/>
                  </a:lnTo>
                  <a:lnTo>
                    <a:pt x="174" y="1264"/>
                  </a:lnTo>
                  <a:lnTo>
                    <a:pt x="173" y="1260"/>
                  </a:lnTo>
                  <a:lnTo>
                    <a:pt x="173" y="1253"/>
                  </a:lnTo>
                  <a:lnTo>
                    <a:pt x="175" y="1246"/>
                  </a:lnTo>
                  <a:lnTo>
                    <a:pt x="177" y="1238"/>
                  </a:lnTo>
                  <a:lnTo>
                    <a:pt x="182" y="1230"/>
                  </a:lnTo>
                  <a:lnTo>
                    <a:pt x="187" y="1222"/>
                  </a:lnTo>
                  <a:lnTo>
                    <a:pt x="194" y="1214"/>
                  </a:lnTo>
                  <a:lnTo>
                    <a:pt x="202" y="1207"/>
                  </a:lnTo>
                  <a:lnTo>
                    <a:pt x="211" y="1199"/>
                  </a:lnTo>
                  <a:lnTo>
                    <a:pt x="221" y="1191"/>
                  </a:lnTo>
                  <a:lnTo>
                    <a:pt x="243" y="1175"/>
                  </a:lnTo>
                  <a:lnTo>
                    <a:pt x="270" y="1158"/>
                  </a:lnTo>
                  <a:lnTo>
                    <a:pt x="298" y="1141"/>
                  </a:lnTo>
                  <a:lnTo>
                    <a:pt x="331" y="1124"/>
                  </a:lnTo>
                  <a:lnTo>
                    <a:pt x="335" y="1132"/>
                  </a:lnTo>
                  <a:lnTo>
                    <a:pt x="338" y="1141"/>
                  </a:lnTo>
                  <a:lnTo>
                    <a:pt x="342" y="1151"/>
                  </a:lnTo>
                  <a:lnTo>
                    <a:pt x="344" y="1160"/>
                  </a:lnTo>
                  <a:lnTo>
                    <a:pt x="345" y="1170"/>
                  </a:lnTo>
                  <a:lnTo>
                    <a:pt x="346" y="1180"/>
                  </a:lnTo>
                  <a:lnTo>
                    <a:pt x="346" y="1190"/>
                  </a:lnTo>
                  <a:lnTo>
                    <a:pt x="346" y="12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75"/>
            <p:cNvSpPr/>
            <p:nvPr/>
          </p:nvSpPr>
          <p:spPr>
            <a:xfrm>
              <a:off x="1339850" y="3805238"/>
              <a:ext cx="122238" cy="233362"/>
            </a:xfrm>
            <a:custGeom>
              <a:avLst/>
              <a:gdLst/>
              <a:ahLst/>
              <a:cxnLst/>
              <a:rect l="l" t="t" r="r" b="b"/>
              <a:pathLst>
                <a:path w="861" h="1649" extrusionOk="0">
                  <a:moveTo>
                    <a:pt x="784" y="1442"/>
                  </a:moveTo>
                  <a:lnTo>
                    <a:pt x="770" y="1440"/>
                  </a:lnTo>
                  <a:lnTo>
                    <a:pt x="753" y="1440"/>
                  </a:lnTo>
                  <a:lnTo>
                    <a:pt x="737" y="1440"/>
                  </a:lnTo>
                  <a:lnTo>
                    <a:pt x="718" y="1441"/>
                  </a:lnTo>
                  <a:lnTo>
                    <a:pt x="677" y="1446"/>
                  </a:lnTo>
                  <a:lnTo>
                    <a:pt x="632" y="1452"/>
                  </a:lnTo>
                  <a:lnTo>
                    <a:pt x="585" y="1461"/>
                  </a:lnTo>
                  <a:lnTo>
                    <a:pt x="536" y="1471"/>
                  </a:lnTo>
                  <a:lnTo>
                    <a:pt x="486" y="1482"/>
                  </a:lnTo>
                  <a:lnTo>
                    <a:pt x="437" y="1494"/>
                  </a:lnTo>
                  <a:lnTo>
                    <a:pt x="388" y="1504"/>
                  </a:lnTo>
                  <a:lnTo>
                    <a:pt x="342" y="1514"/>
                  </a:lnTo>
                  <a:lnTo>
                    <a:pt x="298" y="1522"/>
                  </a:lnTo>
                  <a:lnTo>
                    <a:pt x="258" y="1528"/>
                  </a:lnTo>
                  <a:lnTo>
                    <a:pt x="241" y="1530"/>
                  </a:lnTo>
                  <a:lnTo>
                    <a:pt x="224" y="1531"/>
                  </a:lnTo>
                  <a:lnTo>
                    <a:pt x="209" y="1531"/>
                  </a:lnTo>
                  <a:lnTo>
                    <a:pt x="194" y="1530"/>
                  </a:lnTo>
                  <a:lnTo>
                    <a:pt x="182" y="1528"/>
                  </a:lnTo>
                  <a:lnTo>
                    <a:pt x="172" y="1524"/>
                  </a:lnTo>
                  <a:lnTo>
                    <a:pt x="163" y="1520"/>
                  </a:lnTo>
                  <a:lnTo>
                    <a:pt x="158" y="1514"/>
                  </a:lnTo>
                  <a:lnTo>
                    <a:pt x="148" y="1499"/>
                  </a:lnTo>
                  <a:lnTo>
                    <a:pt x="140" y="1479"/>
                  </a:lnTo>
                  <a:lnTo>
                    <a:pt x="135" y="1453"/>
                  </a:lnTo>
                  <a:lnTo>
                    <a:pt x="133" y="1423"/>
                  </a:lnTo>
                  <a:lnTo>
                    <a:pt x="132" y="1389"/>
                  </a:lnTo>
                  <a:lnTo>
                    <a:pt x="133" y="1352"/>
                  </a:lnTo>
                  <a:lnTo>
                    <a:pt x="136" y="1311"/>
                  </a:lnTo>
                  <a:lnTo>
                    <a:pt x="142" y="1267"/>
                  </a:lnTo>
                  <a:lnTo>
                    <a:pt x="149" y="1220"/>
                  </a:lnTo>
                  <a:lnTo>
                    <a:pt x="156" y="1172"/>
                  </a:lnTo>
                  <a:lnTo>
                    <a:pt x="166" y="1121"/>
                  </a:lnTo>
                  <a:lnTo>
                    <a:pt x="176" y="1068"/>
                  </a:lnTo>
                  <a:lnTo>
                    <a:pt x="189" y="1014"/>
                  </a:lnTo>
                  <a:lnTo>
                    <a:pt x="201" y="960"/>
                  </a:lnTo>
                  <a:lnTo>
                    <a:pt x="214" y="904"/>
                  </a:lnTo>
                  <a:lnTo>
                    <a:pt x="229" y="849"/>
                  </a:lnTo>
                  <a:lnTo>
                    <a:pt x="257" y="738"/>
                  </a:lnTo>
                  <a:lnTo>
                    <a:pt x="287" y="631"/>
                  </a:lnTo>
                  <a:lnTo>
                    <a:pt x="317" y="530"/>
                  </a:lnTo>
                  <a:lnTo>
                    <a:pt x="346" y="437"/>
                  </a:lnTo>
                  <a:lnTo>
                    <a:pt x="373" y="357"/>
                  </a:lnTo>
                  <a:lnTo>
                    <a:pt x="396" y="291"/>
                  </a:lnTo>
                  <a:lnTo>
                    <a:pt x="406" y="263"/>
                  </a:lnTo>
                  <a:lnTo>
                    <a:pt x="415" y="241"/>
                  </a:lnTo>
                  <a:lnTo>
                    <a:pt x="422" y="224"/>
                  </a:lnTo>
                  <a:lnTo>
                    <a:pt x="428" y="212"/>
                  </a:lnTo>
                  <a:lnTo>
                    <a:pt x="440" y="187"/>
                  </a:lnTo>
                  <a:lnTo>
                    <a:pt x="453" y="160"/>
                  </a:lnTo>
                  <a:lnTo>
                    <a:pt x="459" y="146"/>
                  </a:lnTo>
                  <a:lnTo>
                    <a:pt x="464" y="132"/>
                  </a:lnTo>
                  <a:lnTo>
                    <a:pt x="468" y="118"/>
                  </a:lnTo>
                  <a:lnTo>
                    <a:pt x="471" y="103"/>
                  </a:lnTo>
                  <a:lnTo>
                    <a:pt x="475" y="90"/>
                  </a:lnTo>
                  <a:lnTo>
                    <a:pt x="476" y="77"/>
                  </a:lnTo>
                  <a:lnTo>
                    <a:pt x="476" y="63"/>
                  </a:lnTo>
                  <a:lnTo>
                    <a:pt x="474" y="51"/>
                  </a:lnTo>
                  <a:lnTo>
                    <a:pt x="471" y="40"/>
                  </a:lnTo>
                  <a:lnTo>
                    <a:pt x="466" y="30"/>
                  </a:lnTo>
                  <a:lnTo>
                    <a:pt x="463" y="26"/>
                  </a:lnTo>
                  <a:lnTo>
                    <a:pt x="459" y="21"/>
                  </a:lnTo>
                  <a:lnTo>
                    <a:pt x="455" y="18"/>
                  </a:lnTo>
                  <a:lnTo>
                    <a:pt x="450" y="14"/>
                  </a:lnTo>
                  <a:lnTo>
                    <a:pt x="440" y="9"/>
                  </a:lnTo>
                  <a:lnTo>
                    <a:pt x="430" y="4"/>
                  </a:lnTo>
                  <a:lnTo>
                    <a:pt x="422" y="1"/>
                  </a:lnTo>
                  <a:lnTo>
                    <a:pt x="412" y="0"/>
                  </a:lnTo>
                  <a:lnTo>
                    <a:pt x="403" y="0"/>
                  </a:lnTo>
                  <a:lnTo>
                    <a:pt x="394" y="1"/>
                  </a:lnTo>
                  <a:lnTo>
                    <a:pt x="385" y="3"/>
                  </a:lnTo>
                  <a:lnTo>
                    <a:pt x="377" y="7"/>
                  </a:lnTo>
                  <a:lnTo>
                    <a:pt x="369" y="11"/>
                  </a:lnTo>
                  <a:lnTo>
                    <a:pt x="362" y="16"/>
                  </a:lnTo>
                  <a:lnTo>
                    <a:pt x="355" y="21"/>
                  </a:lnTo>
                  <a:lnTo>
                    <a:pt x="348" y="28"/>
                  </a:lnTo>
                  <a:lnTo>
                    <a:pt x="342" y="36"/>
                  </a:lnTo>
                  <a:lnTo>
                    <a:pt x="336" y="42"/>
                  </a:lnTo>
                  <a:lnTo>
                    <a:pt x="331" y="51"/>
                  </a:lnTo>
                  <a:lnTo>
                    <a:pt x="326" y="59"/>
                  </a:lnTo>
                  <a:lnTo>
                    <a:pt x="317" y="77"/>
                  </a:lnTo>
                  <a:lnTo>
                    <a:pt x="308" y="99"/>
                  </a:lnTo>
                  <a:lnTo>
                    <a:pt x="297" y="128"/>
                  </a:lnTo>
                  <a:lnTo>
                    <a:pt x="284" y="161"/>
                  </a:lnTo>
                  <a:lnTo>
                    <a:pt x="256" y="240"/>
                  </a:lnTo>
                  <a:lnTo>
                    <a:pt x="224" y="335"/>
                  </a:lnTo>
                  <a:lnTo>
                    <a:pt x="191" y="443"/>
                  </a:lnTo>
                  <a:lnTo>
                    <a:pt x="155" y="559"/>
                  </a:lnTo>
                  <a:lnTo>
                    <a:pt x="139" y="620"/>
                  </a:lnTo>
                  <a:lnTo>
                    <a:pt x="122" y="682"/>
                  </a:lnTo>
                  <a:lnTo>
                    <a:pt x="105" y="746"/>
                  </a:lnTo>
                  <a:lnTo>
                    <a:pt x="90" y="809"/>
                  </a:lnTo>
                  <a:lnTo>
                    <a:pt x="74" y="873"/>
                  </a:lnTo>
                  <a:lnTo>
                    <a:pt x="60" y="936"/>
                  </a:lnTo>
                  <a:lnTo>
                    <a:pt x="47" y="1000"/>
                  </a:lnTo>
                  <a:lnTo>
                    <a:pt x="35" y="1061"/>
                  </a:lnTo>
                  <a:lnTo>
                    <a:pt x="24" y="1122"/>
                  </a:lnTo>
                  <a:lnTo>
                    <a:pt x="17" y="1180"/>
                  </a:lnTo>
                  <a:lnTo>
                    <a:pt x="9" y="1237"/>
                  </a:lnTo>
                  <a:lnTo>
                    <a:pt x="4" y="1291"/>
                  </a:lnTo>
                  <a:lnTo>
                    <a:pt x="1" y="1343"/>
                  </a:lnTo>
                  <a:lnTo>
                    <a:pt x="0" y="1391"/>
                  </a:lnTo>
                  <a:lnTo>
                    <a:pt x="1" y="1437"/>
                  </a:lnTo>
                  <a:lnTo>
                    <a:pt x="6" y="1478"/>
                  </a:lnTo>
                  <a:lnTo>
                    <a:pt x="12" y="1513"/>
                  </a:lnTo>
                  <a:lnTo>
                    <a:pt x="22" y="1545"/>
                  </a:lnTo>
                  <a:lnTo>
                    <a:pt x="34" y="1572"/>
                  </a:lnTo>
                  <a:lnTo>
                    <a:pt x="51" y="1593"/>
                  </a:lnTo>
                  <a:lnTo>
                    <a:pt x="65" y="1606"/>
                  </a:lnTo>
                  <a:lnTo>
                    <a:pt x="81" y="1618"/>
                  </a:lnTo>
                  <a:lnTo>
                    <a:pt x="99" y="1628"/>
                  </a:lnTo>
                  <a:lnTo>
                    <a:pt x="119" y="1634"/>
                  </a:lnTo>
                  <a:lnTo>
                    <a:pt x="140" y="1641"/>
                  </a:lnTo>
                  <a:lnTo>
                    <a:pt x="162" y="1644"/>
                  </a:lnTo>
                  <a:lnTo>
                    <a:pt x="186" y="1647"/>
                  </a:lnTo>
                  <a:lnTo>
                    <a:pt x="211" y="1649"/>
                  </a:lnTo>
                  <a:lnTo>
                    <a:pt x="236" y="1649"/>
                  </a:lnTo>
                  <a:lnTo>
                    <a:pt x="263" y="1647"/>
                  </a:lnTo>
                  <a:lnTo>
                    <a:pt x="290" y="1645"/>
                  </a:lnTo>
                  <a:lnTo>
                    <a:pt x="317" y="1643"/>
                  </a:lnTo>
                  <a:lnTo>
                    <a:pt x="374" y="1635"/>
                  </a:lnTo>
                  <a:lnTo>
                    <a:pt x="431" y="1624"/>
                  </a:lnTo>
                  <a:lnTo>
                    <a:pt x="544" y="1601"/>
                  </a:lnTo>
                  <a:lnTo>
                    <a:pt x="646" y="1580"/>
                  </a:lnTo>
                  <a:lnTo>
                    <a:pt x="669" y="1576"/>
                  </a:lnTo>
                  <a:lnTo>
                    <a:pt x="690" y="1572"/>
                  </a:lnTo>
                  <a:lnTo>
                    <a:pt x="711" y="1570"/>
                  </a:lnTo>
                  <a:lnTo>
                    <a:pt x="730" y="1569"/>
                  </a:lnTo>
                  <a:lnTo>
                    <a:pt x="747" y="1568"/>
                  </a:lnTo>
                  <a:lnTo>
                    <a:pt x="762" y="1568"/>
                  </a:lnTo>
                  <a:lnTo>
                    <a:pt x="775" y="1570"/>
                  </a:lnTo>
                  <a:lnTo>
                    <a:pt x="786" y="1573"/>
                  </a:lnTo>
                  <a:lnTo>
                    <a:pt x="795" y="1575"/>
                  </a:lnTo>
                  <a:lnTo>
                    <a:pt x="803" y="1578"/>
                  </a:lnTo>
                  <a:lnTo>
                    <a:pt x="810" y="1578"/>
                  </a:lnTo>
                  <a:lnTo>
                    <a:pt x="816" y="1578"/>
                  </a:lnTo>
                  <a:lnTo>
                    <a:pt x="823" y="1576"/>
                  </a:lnTo>
                  <a:lnTo>
                    <a:pt x="830" y="1575"/>
                  </a:lnTo>
                  <a:lnTo>
                    <a:pt x="835" y="1572"/>
                  </a:lnTo>
                  <a:lnTo>
                    <a:pt x="840" y="1570"/>
                  </a:lnTo>
                  <a:lnTo>
                    <a:pt x="844" y="1565"/>
                  </a:lnTo>
                  <a:lnTo>
                    <a:pt x="849" y="1561"/>
                  </a:lnTo>
                  <a:lnTo>
                    <a:pt x="852" y="1557"/>
                  </a:lnTo>
                  <a:lnTo>
                    <a:pt x="855" y="1551"/>
                  </a:lnTo>
                  <a:lnTo>
                    <a:pt x="857" y="1545"/>
                  </a:lnTo>
                  <a:lnTo>
                    <a:pt x="859" y="1540"/>
                  </a:lnTo>
                  <a:lnTo>
                    <a:pt x="861" y="1534"/>
                  </a:lnTo>
                  <a:lnTo>
                    <a:pt x="861" y="1528"/>
                  </a:lnTo>
                  <a:lnTo>
                    <a:pt x="861" y="1521"/>
                  </a:lnTo>
                  <a:lnTo>
                    <a:pt x="861" y="1514"/>
                  </a:lnTo>
                  <a:lnTo>
                    <a:pt x="860" y="1508"/>
                  </a:lnTo>
                  <a:lnTo>
                    <a:pt x="857" y="1501"/>
                  </a:lnTo>
                  <a:lnTo>
                    <a:pt x="855" y="1494"/>
                  </a:lnTo>
                  <a:lnTo>
                    <a:pt x="853" y="1488"/>
                  </a:lnTo>
                  <a:lnTo>
                    <a:pt x="849" y="1482"/>
                  </a:lnTo>
                  <a:lnTo>
                    <a:pt x="844" y="1476"/>
                  </a:lnTo>
                  <a:lnTo>
                    <a:pt x="840" y="1470"/>
                  </a:lnTo>
                  <a:lnTo>
                    <a:pt x="834" y="1464"/>
                  </a:lnTo>
                  <a:lnTo>
                    <a:pt x="828" y="1460"/>
                  </a:lnTo>
                  <a:lnTo>
                    <a:pt x="821" y="1456"/>
                  </a:lnTo>
                  <a:lnTo>
                    <a:pt x="812" y="1451"/>
                  </a:lnTo>
                  <a:lnTo>
                    <a:pt x="804" y="1448"/>
                  </a:lnTo>
                  <a:lnTo>
                    <a:pt x="794" y="1444"/>
                  </a:lnTo>
                  <a:lnTo>
                    <a:pt x="784" y="14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75"/>
            <p:cNvSpPr/>
            <p:nvPr/>
          </p:nvSpPr>
          <p:spPr>
            <a:xfrm>
              <a:off x="1579563" y="3846513"/>
              <a:ext cx="26987" cy="31750"/>
            </a:xfrm>
            <a:custGeom>
              <a:avLst/>
              <a:gdLst/>
              <a:ahLst/>
              <a:cxnLst/>
              <a:rect l="l" t="t" r="r" b="b"/>
              <a:pathLst>
                <a:path w="193" h="222" extrusionOk="0">
                  <a:moveTo>
                    <a:pt x="35" y="216"/>
                  </a:moveTo>
                  <a:lnTo>
                    <a:pt x="43" y="220"/>
                  </a:lnTo>
                  <a:lnTo>
                    <a:pt x="51" y="221"/>
                  </a:lnTo>
                  <a:lnTo>
                    <a:pt x="59" y="222"/>
                  </a:lnTo>
                  <a:lnTo>
                    <a:pt x="67" y="221"/>
                  </a:lnTo>
                  <a:lnTo>
                    <a:pt x="75" y="220"/>
                  </a:lnTo>
                  <a:lnTo>
                    <a:pt x="84" y="217"/>
                  </a:lnTo>
                  <a:lnTo>
                    <a:pt x="93" y="213"/>
                  </a:lnTo>
                  <a:lnTo>
                    <a:pt x="102" y="209"/>
                  </a:lnTo>
                  <a:lnTo>
                    <a:pt x="112" y="202"/>
                  </a:lnTo>
                  <a:lnTo>
                    <a:pt x="121" y="195"/>
                  </a:lnTo>
                  <a:lnTo>
                    <a:pt x="129" y="186"/>
                  </a:lnTo>
                  <a:lnTo>
                    <a:pt x="138" y="176"/>
                  </a:lnTo>
                  <a:lnTo>
                    <a:pt x="147" y="165"/>
                  </a:lnTo>
                  <a:lnTo>
                    <a:pt x="156" y="154"/>
                  </a:lnTo>
                  <a:lnTo>
                    <a:pt x="165" y="140"/>
                  </a:lnTo>
                  <a:lnTo>
                    <a:pt x="174" y="125"/>
                  </a:lnTo>
                  <a:lnTo>
                    <a:pt x="179" y="115"/>
                  </a:lnTo>
                  <a:lnTo>
                    <a:pt x="184" y="106"/>
                  </a:lnTo>
                  <a:lnTo>
                    <a:pt x="187" y="97"/>
                  </a:lnTo>
                  <a:lnTo>
                    <a:pt x="189" y="89"/>
                  </a:lnTo>
                  <a:lnTo>
                    <a:pt x="192" y="80"/>
                  </a:lnTo>
                  <a:lnTo>
                    <a:pt x="193" y="72"/>
                  </a:lnTo>
                  <a:lnTo>
                    <a:pt x="193" y="65"/>
                  </a:lnTo>
                  <a:lnTo>
                    <a:pt x="192" y="58"/>
                  </a:lnTo>
                  <a:lnTo>
                    <a:pt x="189" y="51"/>
                  </a:lnTo>
                  <a:lnTo>
                    <a:pt x="187" y="44"/>
                  </a:lnTo>
                  <a:lnTo>
                    <a:pt x="183" y="39"/>
                  </a:lnTo>
                  <a:lnTo>
                    <a:pt x="178" y="32"/>
                  </a:lnTo>
                  <a:lnTo>
                    <a:pt x="173" y="27"/>
                  </a:lnTo>
                  <a:lnTo>
                    <a:pt x="166" y="21"/>
                  </a:lnTo>
                  <a:lnTo>
                    <a:pt x="158" y="16"/>
                  </a:lnTo>
                  <a:lnTo>
                    <a:pt x="149" y="11"/>
                  </a:lnTo>
                  <a:lnTo>
                    <a:pt x="141" y="7"/>
                  </a:lnTo>
                  <a:lnTo>
                    <a:pt x="133" y="3"/>
                  </a:lnTo>
                  <a:lnTo>
                    <a:pt x="125" y="1"/>
                  </a:lnTo>
                  <a:lnTo>
                    <a:pt x="117" y="0"/>
                  </a:lnTo>
                  <a:lnTo>
                    <a:pt x="110" y="0"/>
                  </a:lnTo>
                  <a:lnTo>
                    <a:pt x="103" y="1"/>
                  </a:lnTo>
                  <a:lnTo>
                    <a:pt x="97" y="2"/>
                  </a:lnTo>
                  <a:lnTo>
                    <a:pt x="91" y="6"/>
                  </a:lnTo>
                  <a:lnTo>
                    <a:pt x="85" y="9"/>
                  </a:lnTo>
                  <a:lnTo>
                    <a:pt x="80" y="12"/>
                  </a:lnTo>
                  <a:lnTo>
                    <a:pt x="74" y="17"/>
                  </a:lnTo>
                  <a:lnTo>
                    <a:pt x="68" y="22"/>
                  </a:lnTo>
                  <a:lnTo>
                    <a:pt x="60" y="32"/>
                  </a:lnTo>
                  <a:lnTo>
                    <a:pt x="50" y="44"/>
                  </a:lnTo>
                  <a:lnTo>
                    <a:pt x="37" y="61"/>
                  </a:lnTo>
                  <a:lnTo>
                    <a:pt x="25" y="80"/>
                  </a:lnTo>
                  <a:lnTo>
                    <a:pt x="20" y="91"/>
                  </a:lnTo>
                  <a:lnTo>
                    <a:pt x="15" y="101"/>
                  </a:lnTo>
                  <a:lnTo>
                    <a:pt x="10" y="112"/>
                  </a:lnTo>
                  <a:lnTo>
                    <a:pt x="6" y="123"/>
                  </a:lnTo>
                  <a:lnTo>
                    <a:pt x="3" y="138"/>
                  </a:lnTo>
                  <a:lnTo>
                    <a:pt x="1" y="151"/>
                  </a:lnTo>
                  <a:lnTo>
                    <a:pt x="0" y="164"/>
                  </a:lnTo>
                  <a:lnTo>
                    <a:pt x="2" y="177"/>
                  </a:lnTo>
                  <a:lnTo>
                    <a:pt x="3" y="183"/>
                  </a:lnTo>
                  <a:lnTo>
                    <a:pt x="5" y="189"/>
                  </a:lnTo>
                  <a:lnTo>
                    <a:pt x="9" y="194"/>
                  </a:lnTo>
                  <a:lnTo>
                    <a:pt x="12" y="200"/>
                  </a:lnTo>
                  <a:lnTo>
                    <a:pt x="16" y="204"/>
                  </a:lnTo>
                  <a:lnTo>
                    <a:pt x="22" y="209"/>
                  </a:lnTo>
                  <a:lnTo>
                    <a:pt x="27" y="213"/>
                  </a:lnTo>
                  <a:lnTo>
                    <a:pt x="35" y="21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75"/>
            <p:cNvSpPr/>
            <p:nvPr/>
          </p:nvSpPr>
          <p:spPr>
            <a:xfrm>
              <a:off x="2827338" y="3854450"/>
              <a:ext cx="28575" cy="30163"/>
            </a:xfrm>
            <a:custGeom>
              <a:avLst/>
              <a:gdLst/>
              <a:ahLst/>
              <a:cxnLst/>
              <a:rect l="l" t="t" r="r" b="b"/>
              <a:pathLst>
                <a:path w="193" h="220" extrusionOk="0">
                  <a:moveTo>
                    <a:pt x="150" y="10"/>
                  </a:moveTo>
                  <a:lnTo>
                    <a:pt x="142" y="5"/>
                  </a:lnTo>
                  <a:lnTo>
                    <a:pt x="133" y="2"/>
                  </a:lnTo>
                  <a:lnTo>
                    <a:pt x="125" y="0"/>
                  </a:lnTo>
                  <a:lnTo>
                    <a:pt x="117" y="0"/>
                  </a:lnTo>
                  <a:lnTo>
                    <a:pt x="111" y="0"/>
                  </a:lnTo>
                  <a:lnTo>
                    <a:pt x="104" y="0"/>
                  </a:lnTo>
                  <a:lnTo>
                    <a:pt x="97" y="2"/>
                  </a:lnTo>
                  <a:lnTo>
                    <a:pt x="91" y="4"/>
                  </a:lnTo>
                  <a:lnTo>
                    <a:pt x="85" y="7"/>
                  </a:lnTo>
                  <a:lnTo>
                    <a:pt x="79" y="12"/>
                  </a:lnTo>
                  <a:lnTo>
                    <a:pt x="74" y="16"/>
                  </a:lnTo>
                  <a:lnTo>
                    <a:pt x="70" y="21"/>
                  </a:lnTo>
                  <a:lnTo>
                    <a:pt x="60" y="32"/>
                  </a:lnTo>
                  <a:lnTo>
                    <a:pt x="51" y="43"/>
                  </a:lnTo>
                  <a:lnTo>
                    <a:pt x="38" y="59"/>
                  </a:lnTo>
                  <a:lnTo>
                    <a:pt x="26" y="79"/>
                  </a:lnTo>
                  <a:lnTo>
                    <a:pt x="21" y="89"/>
                  </a:lnTo>
                  <a:lnTo>
                    <a:pt x="15" y="101"/>
                  </a:lnTo>
                  <a:lnTo>
                    <a:pt x="11" y="112"/>
                  </a:lnTo>
                  <a:lnTo>
                    <a:pt x="6" y="123"/>
                  </a:lnTo>
                  <a:lnTo>
                    <a:pt x="3" y="137"/>
                  </a:lnTo>
                  <a:lnTo>
                    <a:pt x="1" y="150"/>
                  </a:lnTo>
                  <a:lnTo>
                    <a:pt x="0" y="164"/>
                  </a:lnTo>
                  <a:lnTo>
                    <a:pt x="2" y="176"/>
                  </a:lnTo>
                  <a:lnTo>
                    <a:pt x="3" y="183"/>
                  </a:lnTo>
                  <a:lnTo>
                    <a:pt x="5" y="188"/>
                  </a:lnTo>
                  <a:lnTo>
                    <a:pt x="9" y="194"/>
                  </a:lnTo>
                  <a:lnTo>
                    <a:pt x="12" y="198"/>
                  </a:lnTo>
                  <a:lnTo>
                    <a:pt x="16" y="204"/>
                  </a:lnTo>
                  <a:lnTo>
                    <a:pt x="22" y="208"/>
                  </a:lnTo>
                  <a:lnTo>
                    <a:pt x="28" y="211"/>
                  </a:lnTo>
                  <a:lnTo>
                    <a:pt x="35" y="216"/>
                  </a:lnTo>
                  <a:lnTo>
                    <a:pt x="43" y="218"/>
                  </a:lnTo>
                  <a:lnTo>
                    <a:pt x="51" y="220"/>
                  </a:lnTo>
                  <a:lnTo>
                    <a:pt x="58" y="220"/>
                  </a:lnTo>
                  <a:lnTo>
                    <a:pt x="67" y="220"/>
                  </a:lnTo>
                  <a:lnTo>
                    <a:pt x="76" y="219"/>
                  </a:lnTo>
                  <a:lnTo>
                    <a:pt x="84" y="216"/>
                  </a:lnTo>
                  <a:lnTo>
                    <a:pt x="93" y="213"/>
                  </a:lnTo>
                  <a:lnTo>
                    <a:pt x="103" y="207"/>
                  </a:lnTo>
                  <a:lnTo>
                    <a:pt x="112" y="202"/>
                  </a:lnTo>
                  <a:lnTo>
                    <a:pt x="121" y="194"/>
                  </a:lnTo>
                  <a:lnTo>
                    <a:pt x="129" y="186"/>
                  </a:lnTo>
                  <a:lnTo>
                    <a:pt x="139" y="176"/>
                  </a:lnTo>
                  <a:lnTo>
                    <a:pt x="148" y="165"/>
                  </a:lnTo>
                  <a:lnTo>
                    <a:pt x="157" y="153"/>
                  </a:lnTo>
                  <a:lnTo>
                    <a:pt x="166" y="139"/>
                  </a:lnTo>
                  <a:lnTo>
                    <a:pt x="174" y="125"/>
                  </a:lnTo>
                  <a:lnTo>
                    <a:pt x="179" y="115"/>
                  </a:lnTo>
                  <a:lnTo>
                    <a:pt x="184" y="105"/>
                  </a:lnTo>
                  <a:lnTo>
                    <a:pt x="187" y="96"/>
                  </a:lnTo>
                  <a:lnTo>
                    <a:pt x="190" y="87"/>
                  </a:lnTo>
                  <a:lnTo>
                    <a:pt x="192" y="79"/>
                  </a:lnTo>
                  <a:lnTo>
                    <a:pt x="193" y="72"/>
                  </a:lnTo>
                  <a:lnTo>
                    <a:pt x="193" y="64"/>
                  </a:lnTo>
                  <a:lnTo>
                    <a:pt x="192" y="57"/>
                  </a:lnTo>
                  <a:lnTo>
                    <a:pt x="189" y="51"/>
                  </a:lnTo>
                  <a:lnTo>
                    <a:pt x="187" y="44"/>
                  </a:lnTo>
                  <a:lnTo>
                    <a:pt x="183" y="37"/>
                  </a:lnTo>
                  <a:lnTo>
                    <a:pt x="178" y="32"/>
                  </a:lnTo>
                  <a:lnTo>
                    <a:pt x="173" y="26"/>
                  </a:lnTo>
                  <a:lnTo>
                    <a:pt x="166" y="21"/>
                  </a:lnTo>
                  <a:lnTo>
                    <a:pt x="158" y="15"/>
                  </a:lnTo>
                  <a:lnTo>
                    <a:pt x="150" y="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75"/>
            <p:cNvSpPr/>
            <p:nvPr/>
          </p:nvSpPr>
          <p:spPr>
            <a:xfrm>
              <a:off x="2185988" y="3895725"/>
              <a:ext cx="252412" cy="122238"/>
            </a:xfrm>
            <a:custGeom>
              <a:avLst/>
              <a:gdLst/>
              <a:ahLst/>
              <a:cxnLst/>
              <a:rect l="l" t="t" r="r" b="b"/>
              <a:pathLst>
                <a:path w="1772" h="863" extrusionOk="0">
                  <a:moveTo>
                    <a:pt x="1691" y="614"/>
                  </a:moveTo>
                  <a:lnTo>
                    <a:pt x="1675" y="631"/>
                  </a:lnTo>
                  <a:lnTo>
                    <a:pt x="1654" y="648"/>
                  </a:lnTo>
                  <a:lnTo>
                    <a:pt x="1642" y="654"/>
                  </a:lnTo>
                  <a:lnTo>
                    <a:pt x="1631" y="661"/>
                  </a:lnTo>
                  <a:lnTo>
                    <a:pt x="1626" y="663"/>
                  </a:lnTo>
                  <a:lnTo>
                    <a:pt x="1619" y="664"/>
                  </a:lnTo>
                  <a:lnTo>
                    <a:pt x="1614" y="665"/>
                  </a:lnTo>
                  <a:lnTo>
                    <a:pt x="1607" y="665"/>
                  </a:lnTo>
                  <a:lnTo>
                    <a:pt x="1599" y="664"/>
                  </a:lnTo>
                  <a:lnTo>
                    <a:pt x="1593" y="662"/>
                  </a:lnTo>
                  <a:lnTo>
                    <a:pt x="1586" y="657"/>
                  </a:lnTo>
                  <a:lnTo>
                    <a:pt x="1580" y="650"/>
                  </a:lnTo>
                  <a:lnTo>
                    <a:pt x="1575" y="641"/>
                  </a:lnTo>
                  <a:lnTo>
                    <a:pt x="1570" y="631"/>
                  </a:lnTo>
                  <a:lnTo>
                    <a:pt x="1567" y="620"/>
                  </a:lnTo>
                  <a:lnTo>
                    <a:pt x="1564" y="608"/>
                  </a:lnTo>
                  <a:lnTo>
                    <a:pt x="1561" y="593"/>
                  </a:lnTo>
                  <a:lnTo>
                    <a:pt x="1559" y="578"/>
                  </a:lnTo>
                  <a:lnTo>
                    <a:pt x="1557" y="562"/>
                  </a:lnTo>
                  <a:lnTo>
                    <a:pt x="1557" y="546"/>
                  </a:lnTo>
                  <a:lnTo>
                    <a:pt x="1556" y="510"/>
                  </a:lnTo>
                  <a:lnTo>
                    <a:pt x="1556" y="472"/>
                  </a:lnTo>
                  <a:lnTo>
                    <a:pt x="1558" y="434"/>
                  </a:lnTo>
                  <a:lnTo>
                    <a:pt x="1561" y="396"/>
                  </a:lnTo>
                  <a:lnTo>
                    <a:pt x="1565" y="358"/>
                  </a:lnTo>
                  <a:lnTo>
                    <a:pt x="1569" y="323"/>
                  </a:lnTo>
                  <a:lnTo>
                    <a:pt x="1577" y="263"/>
                  </a:lnTo>
                  <a:lnTo>
                    <a:pt x="1585" y="221"/>
                  </a:lnTo>
                  <a:lnTo>
                    <a:pt x="1587" y="206"/>
                  </a:lnTo>
                  <a:lnTo>
                    <a:pt x="1588" y="192"/>
                  </a:lnTo>
                  <a:lnTo>
                    <a:pt x="1588" y="178"/>
                  </a:lnTo>
                  <a:lnTo>
                    <a:pt x="1587" y="166"/>
                  </a:lnTo>
                  <a:lnTo>
                    <a:pt x="1586" y="154"/>
                  </a:lnTo>
                  <a:lnTo>
                    <a:pt x="1583" y="144"/>
                  </a:lnTo>
                  <a:lnTo>
                    <a:pt x="1579" y="134"/>
                  </a:lnTo>
                  <a:lnTo>
                    <a:pt x="1575" y="125"/>
                  </a:lnTo>
                  <a:lnTo>
                    <a:pt x="1569" y="117"/>
                  </a:lnTo>
                  <a:lnTo>
                    <a:pt x="1564" y="111"/>
                  </a:lnTo>
                  <a:lnTo>
                    <a:pt x="1557" y="105"/>
                  </a:lnTo>
                  <a:lnTo>
                    <a:pt x="1549" y="100"/>
                  </a:lnTo>
                  <a:lnTo>
                    <a:pt x="1542" y="95"/>
                  </a:lnTo>
                  <a:lnTo>
                    <a:pt x="1534" y="92"/>
                  </a:lnTo>
                  <a:lnTo>
                    <a:pt x="1525" y="90"/>
                  </a:lnTo>
                  <a:lnTo>
                    <a:pt x="1516" y="89"/>
                  </a:lnTo>
                  <a:lnTo>
                    <a:pt x="1507" y="89"/>
                  </a:lnTo>
                  <a:lnTo>
                    <a:pt x="1497" y="89"/>
                  </a:lnTo>
                  <a:lnTo>
                    <a:pt x="1488" y="91"/>
                  </a:lnTo>
                  <a:lnTo>
                    <a:pt x="1478" y="93"/>
                  </a:lnTo>
                  <a:lnTo>
                    <a:pt x="1468" y="96"/>
                  </a:lnTo>
                  <a:lnTo>
                    <a:pt x="1458" y="101"/>
                  </a:lnTo>
                  <a:lnTo>
                    <a:pt x="1448" y="106"/>
                  </a:lnTo>
                  <a:lnTo>
                    <a:pt x="1438" y="112"/>
                  </a:lnTo>
                  <a:lnTo>
                    <a:pt x="1429" y="120"/>
                  </a:lnTo>
                  <a:lnTo>
                    <a:pt x="1419" y="127"/>
                  </a:lnTo>
                  <a:lnTo>
                    <a:pt x="1411" y="136"/>
                  </a:lnTo>
                  <a:lnTo>
                    <a:pt x="1403" y="146"/>
                  </a:lnTo>
                  <a:lnTo>
                    <a:pt x="1394" y="157"/>
                  </a:lnTo>
                  <a:lnTo>
                    <a:pt x="1386" y="170"/>
                  </a:lnTo>
                  <a:lnTo>
                    <a:pt x="1378" y="182"/>
                  </a:lnTo>
                  <a:lnTo>
                    <a:pt x="1372" y="196"/>
                  </a:lnTo>
                  <a:lnTo>
                    <a:pt x="1351" y="239"/>
                  </a:lnTo>
                  <a:lnTo>
                    <a:pt x="1317" y="304"/>
                  </a:lnTo>
                  <a:lnTo>
                    <a:pt x="1297" y="340"/>
                  </a:lnTo>
                  <a:lnTo>
                    <a:pt x="1275" y="379"/>
                  </a:lnTo>
                  <a:lnTo>
                    <a:pt x="1252" y="420"/>
                  </a:lnTo>
                  <a:lnTo>
                    <a:pt x="1228" y="460"/>
                  </a:lnTo>
                  <a:lnTo>
                    <a:pt x="1202" y="499"/>
                  </a:lnTo>
                  <a:lnTo>
                    <a:pt x="1178" y="537"/>
                  </a:lnTo>
                  <a:lnTo>
                    <a:pt x="1152" y="571"/>
                  </a:lnTo>
                  <a:lnTo>
                    <a:pt x="1128" y="601"/>
                  </a:lnTo>
                  <a:lnTo>
                    <a:pt x="1117" y="616"/>
                  </a:lnTo>
                  <a:lnTo>
                    <a:pt x="1104" y="627"/>
                  </a:lnTo>
                  <a:lnTo>
                    <a:pt x="1093" y="638"/>
                  </a:lnTo>
                  <a:lnTo>
                    <a:pt x="1083" y="647"/>
                  </a:lnTo>
                  <a:lnTo>
                    <a:pt x="1073" y="653"/>
                  </a:lnTo>
                  <a:lnTo>
                    <a:pt x="1063" y="659"/>
                  </a:lnTo>
                  <a:lnTo>
                    <a:pt x="1055" y="662"/>
                  </a:lnTo>
                  <a:lnTo>
                    <a:pt x="1046" y="663"/>
                  </a:lnTo>
                  <a:lnTo>
                    <a:pt x="1039" y="662"/>
                  </a:lnTo>
                  <a:lnTo>
                    <a:pt x="1032" y="659"/>
                  </a:lnTo>
                  <a:lnTo>
                    <a:pt x="1028" y="652"/>
                  </a:lnTo>
                  <a:lnTo>
                    <a:pt x="1025" y="644"/>
                  </a:lnTo>
                  <a:lnTo>
                    <a:pt x="1022" y="634"/>
                  </a:lnTo>
                  <a:lnTo>
                    <a:pt x="1021" y="622"/>
                  </a:lnTo>
                  <a:lnTo>
                    <a:pt x="1021" y="609"/>
                  </a:lnTo>
                  <a:lnTo>
                    <a:pt x="1022" y="594"/>
                  </a:lnTo>
                  <a:lnTo>
                    <a:pt x="1023" y="578"/>
                  </a:lnTo>
                  <a:lnTo>
                    <a:pt x="1027" y="560"/>
                  </a:lnTo>
                  <a:lnTo>
                    <a:pt x="1030" y="541"/>
                  </a:lnTo>
                  <a:lnTo>
                    <a:pt x="1033" y="521"/>
                  </a:lnTo>
                  <a:lnTo>
                    <a:pt x="1043" y="479"/>
                  </a:lnTo>
                  <a:lnTo>
                    <a:pt x="1056" y="435"/>
                  </a:lnTo>
                  <a:lnTo>
                    <a:pt x="1070" y="389"/>
                  </a:lnTo>
                  <a:lnTo>
                    <a:pt x="1085" y="344"/>
                  </a:lnTo>
                  <a:lnTo>
                    <a:pt x="1099" y="300"/>
                  </a:lnTo>
                  <a:lnTo>
                    <a:pt x="1113" y="258"/>
                  </a:lnTo>
                  <a:lnTo>
                    <a:pt x="1140" y="186"/>
                  </a:lnTo>
                  <a:lnTo>
                    <a:pt x="1160" y="136"/>
                  </a:lnTo>
                  <a:lnTo>
                    <a:pt x="1165" y="124"/>
                  </a:lnTo>
                  <a:lnTo>
                    <a:pt x="1169" y="112"/>
                  </a:lnTo>
                  <a:lnTo>
                    <a:pt x="1171" y="101"/>
                  </a:lnTo>
                  <a:lnTo>
                    <a:pt x="1172" y="91"/>
                  </a:lnTo>
                  <a:lnTo>
                    <a:pt x="1172" y="81"/>
                  </a:lnTo>
                  <a:lnTo>
                    <a:pt x="1171" y="73"/>
                  </a:lnTo>
                  <a:lnTo>
                    <a:pt x="1170" y="65"/>
                  </a:lnTo>
                  <a:lnTo>
                    <a:pt x="1167" y="59"/>
                  </a:lnTo>
                  <a:lnTo>
                    <a:pt x="1163" y="52"/>
                  </a:lnTo>
                  <a:lnTo>
                    <a:pt x="1159" y="48"/>
                  </a:lnTo>
                  <a:lnTo>
                    <a:pt x="1153" y="43"/>
                  </a:lnTo>
                  <a:lnTo>
                    <a:pt x="1148" y="39"/>
                  </a:lnTo>
                  <a:lnTo>
                    <a:pt x="1141" y="36"/>
                  </a:lnTo>
                  <a:lnTo>
                    <a:pt x="1134" y="34"/>
                  </a:lnTo>
                  <a:lnTo>
                    <a:pt x="1128" y="33"/>
                  </a:lnTo>
                  <a:lnTo>
                    <a:pt x="1120" y="32"/>
                  </a:lnTo>
                  <a:lnTo>
                    <a:pt x="1112" y="33"/>
                  </a:lnTo>
                  <a:lnTo>
                    <a:pt x="1104" y="33"/>
                  </a:lnTo>
                  <a:lnTo>
                    <a:pt x="1096" y="35"/>
                  </a:lnTo>
                  <a:lnTo>
                    <a:pt x="1088" y="38"/>
                  </a:lnTo>
                  <a:lnTo>
                    <a:pt x="1079" y="41"/>
                  </a:lnTo>
                  <a:lnTo>
                    <a:pt x="1071" y="44"/>
                  </a:lnTo>
                  <a:lnTo>
                    <a:pt x="1063" y="49"/>
                  </a:lnTo>
                  <a:lnTo>
                    <a:pt x="1056" y="54"/>
                  </a:lnTo>
                  <a:lnTo>
                    <a:pt x="1048" y="60"/>
                  </a:lnTo>
                  <a:lnTo>
                    <a:pt x="1040" y="66"/>
                  </a:lnTo>
                  <a:lnTo>
                    <a:pt x="1033" y="73"/>
                  </a:lnTo>
                  <a:lnTo>
                    <a:pt x="1027" y="81"/>
                  </a:lnTo>
                  <a:lnTo>
                    <a:pt x="1021" y="89"/>
                  </a:lnTo>
                  <a:lnTo>
                    <a:pt x="1016" y="97"/>
                  </a:lnTo>
                  <a:lnTo>
                    <a:pt x="1011" y="107"/>
                  </a:lnTo>
                  <a:lnTo>
                    <a:pt x="1008" y="117"/>
                  </a:lnTo>
                  <a:lnTo>
                    <a:pt x="986" y="181"/>
                  </a:lnTo>
                  <a:lnTo>
                    <a:pt x="965" y="242"/>
                  </a:lnTo>
                  <a:lnTo>
                    <a:pt x="943" y="297"/>
                  </a:lnTo>
                  <a:lnTo>
                    <a:pt x="923" y="350"/>
                  </a:lnTo>
                  <a:lnTo>
                    <a:pt x="901" y="399"/>
                  </a:lnTo>
                  <a:lnTo>
                    <a:pt x="883" y="445"/>
                  </a:lnTo>
                  <a:lnTo>
                    <a:pt x="863" y="486"/>
                  </a:lnTo>
                  <a:lnTo>
                    <a:pt x="845" y="522"/>
                  </a:lnTo>
                  <a:lnTo>
                    <a:pt x="827" y="556"/>
                  </a:lnTo>
                  <a:lnTo>
                    <a:pt x="812" y="584"/>
                  </a:lnTo>
                  <a:lnTo>
                    <a:pt x="796" y="610"/>
                  </a:lnTo>
                  <a:lnTo>
                    <a:pt x="782" y="630"/>
                  </a:lnTo>
                  <a:lnTo>
                    <a:pt x="768" y="647"/>
                  </a:lnTo>
                  <a:lnTo>
                    <a:pt x="757" y="659"/>
                  </a:lnTo>
                  <a:lnTo>
                    <a:pt x="752" y="663"/>
                  </a:lnTo>
                  <a:lnTo>
                    <a:pt x="747" y="667"/>
                  </a:lnTo>
                  <a:lnTo>
                    <a:pt x="743" y="670"/>
                  </a:lnTo>
                  <a:lnTo>
                    <a:pt x="738" y="671"/>
                  </a:lnTo>
                  <a:lnTo>
                    <a:pt x="734" y="671"/>
                  </a:lnTo>
                  <a:lnTo>
                    <a:pt x="730" y="671"/>
                  </a:lnTo>
                  <a:lnTo>
                    <a:pt x="725" y="671"/>
                  </a:lnTo>
                  <a:lnTo>
                    <a:pt x="721" y="670"/>
                  </a:lnTo>
                  <a:lnTo>
                    <a:pt x="714" y="665"/>
                  </a:lnTo>
                  <a:lnTo>
                    <a:pt x="708" y="660"/>
                  </a:lnTo>
                  <a:lnTo>
                    <a:pt x="703" y="653"/>
                  </a:lnTo>
                  <a:lnTo>
                    <a:pt x="698" y="643"/>
                  </a:lnTo>
                  <a:lnTo>
                    <a:pt x="695" y="633"/>
                  </a:lnTo>
                  <a:lnTo>
                    <a:pt x="693" y="621"/>
                  </a:lnTo>
                  <a:lnTo>
                    <a:pt x="691" y="608"/>
                  </a:lnTo>
                  <a:lnTo>
                    <a:pt x="690" y="593"/>
                  </a:lnTo>
                  <a:lnTo>
                    <a:pt x="689" y="578"/>
                  </a:lnTo>
                  <a:lnTo>
                    <a:pt x="687" y="562"/>
                  </a:lnTo>
                  <a:lnTo>
                    <a:pt x="687" y="528"/>
                  </a:lnTo>
                  <a:lnTo>
                    <a:pt x="689" y="493"/>
                  </a:lnTo>
                  <a:lnTo>
                    <a:pt x="690" y="465"/>
                  </a:lnTo>
                  <a:lnTo>
                    <a:pt x="690" y="439"/>
                  </a:lnTo>
                  <a:lnTo>
                    <a:pt x="689" y="418"/>
                  </a:lnTo>
                  <a:lnTo>
                    <a:pt x="686" y="398"/>
                  </a:lnTo>
                  <a:lnTo>
                    <a:pt x="684" y="383"/>
                  </a:lnTo>
                  <a:lnTo>
                    <a:pt x="681" y="368"/>
                  </a:lnTo>
                  <a:lnTo>
                    <a:pt x="676" y="357"/>
                  </a:lnTo>
                  <a:lnTo>
                    <a:pt x="672" y="348"/>
                  </a:lnTo>
                  <a:lnTo>
                    <a:pt x="666" y="340"/>
                  </a:lnTo>
                  <a:lnTo>
                    <a:pt x="661" y="335"/>
                  </a:lnTo>
                  <a:lnTo>
                    <a:pt x="655" y="329"/>
                  </a:lnTo>
                  <a:lnTo>
                    <a:pt x="649" y="326"/>
                  </a:lnTo>
                  <a:lnTo>
                    <a:pt x="635" y="323"/>
                  </a:lnTo>
                  <a:lnTo>
                    <a:pt x="622" y="320"/>
                  </a:lnTo>
                  <a:lnTo>
                    <a:pt x="610" y="320"/>
                  </a:lnTo>
                  <a:lnTo>
                    <a:pt x="598" y="323"/>
                  </a:lnTo>
                  <a:lnTo>
                    <a:pt x="585" y="327"/>
                  </a:lnTo>
                  <a:lnTo>
                    <a:pt x="572" y="334"/>
                  </a:lnTo>
                  <a:lnTo>
                    <a:pt x="560" y="341"/>
                  </a:lnTo>
                  <a:lnTo>
                    <a:pt x="547" y="353"/>
                  </a:lnTo>
                  <a:lnTo>
                    <a:pt x="533" y="365"/>
                  </a:lnTo>
                  <a:lnTo>
                    <a:pt x="520" y="378"/>
                  </a:lnTo>
                  <a:lnTo>
                    <a:pt x="493" y="409"/>
                  </a:lnTo>
                  <a:lnTo>
                    <a:pt x="466" y="444"/>
                  </a:lnTo>
                  <a:lnTo>
                    <a:pt x="438" y="481"/>
                  </a:lnTo>
                  <a:lnTo>
                    <a:pt x="410" y="520"/>
                  </a:lnTo>
                  <a:lnTo>
                    <a:pt x="382" y="560"/>
                  </a:lnTo>
                  <a:lnTo>
                    <a:pt x="354" y="598"/>
                  </a:lnTo>
                  <a:lnTo>
                    <a:pt x="339" y="617"/>
                  </a:lnTo>
                  <a:lnTo>
                    <a:pt x="325" y="633"/>
                  </a:lnTo>
                  <a:lnTo>
                    <a:pt x="311" y="650"/>
                  </a:lnTo>
                  <a:lnTo>
                    <a:pt x="297" y="665"/>
                  </a:lnTo>
                  <a:lnTo>
                    <a:pt x="283" y="680"/>
                  </a:lnTo>
                  <a:lnTo>
                    <a:pt x="268" y="693"/>
                  </a:lnTo>
                  <a:lnTo>
                    <a:pt x="254" y="704"/>
                  </a:lnTo>
                  <a:lnTo>
                    <a:pt x="240" y="714"/>
                  </a:lnTo>
                  <a:lnTo>
                    <a:pt x="226" y="722"/>
                  </a:lnTo>
                  <a:lnTo>
                    <a:pt x="213" y="728"/>
                  </a:lnTo>
                  <a:lnTo>
                    <a:pt x="198" y="731"/>
                  </a:lnTo>
                  <a:lnTo>
                    <a:pt x="185" y="733"/>
                  </a:lnTo>
                  <a:lnTo>
                    <a:pt x="172" y="731"/>
                  </a:lnTo>
                  <a:lnTo>
                    <a:pt x="162" y="725"/>
                  </a:lnTo>
                  <a:lnTo>
                    <a:pt x="154" y="718"/>
                  </a:lnTo>
                  <a:lnTo>
                    <a:pt x="148" y="706"/>
                  </a:lnTo>
                  <a:lnTo>
                    <a:pt x="145" y="693"/>
                  </a:lnTo>
                  <a:lnTo>
                    <a:pt x="145" y="677"/>
                  </a:lnTo>
                  <a:lnTo>
                    <a:pt x="146" y="658"/>
                  </a:lnTo>
                  <a:lnTo>
                    <a:pt x="151" y="638"/>
                  </a:lnTo>
                  <a:lnTo>
                    <a:pt x="156" y="616"/>
                  </a:lnTo>
                  <a:lnTo>
                    <a:pt x="164" y="591"/>
                  </a:lnTo>
                  <a:lnTo>
                    <a:pt x="173" y="567"/>
                  </a:lnTo>
                  <a:lnTo>
                    <a:pt x="184" y="540"/>
                  </a:lnTo>
                  <a:lnTo>
                    <a:pt x="196" y="513"/>
                  </a:lnTo>
                  <a:lnTo>
                    <a:pt x="209" y="486"/>
                  </a:lnTo>
                  <a:lnTo>
                    <a:pt x="224" y="458"/>
                  </a:lnTo>
                  <a:lnTo>
                    <a:pt x="239" y="429"/>
                  </a:lnTo>
                  <a:lnTo>
                    <a:pt x="257" y="401"/>
                  </a:lnTo>
                  <a:lnTo>
                    <a:pt x="275" y="374"/>
                  </a:lnTo>
                  <a:lnTo>
                    <a:pt x="292" y="346"/>
                  </a:lnTo>
                  <a:lnTo>
                    <a:pt x="311" y="319"/>
                  </a:lnTo>
                  <a:lnTo>
                    <a:pt x="331" y="294"/>
                  </a:lnTo>
                  <a:lnTo>
                    <a:pt x="351" y="269"/>
                  </a:lnTo>
                  <a:lnTo>
                    <a:pt x="371" y="246"/>
                  </a:lnTo>
                  <a:lnTo>
                    <a:pt x="392" y="225"/>
                  </a:lnTo>
                  <a:lnTo>
                    <a:pt x="412" y="205"/>
                  </a:lnTo>
                  <a:lnTo>
                    <a:pt x="433" y="187"/>
                  </a:lnTo>
                  <a:lnTo>
                    <a:pt x="453" y="172"/>
                  </a:lnTo>
                  <a:lnTo>
                    <a:pt x="473" y="160"/>
                  </a:lnTo>
                  <a:lnTo>
                    <a:pt x="492" y="150"/>
                  </a:lnTo>
                  <a:lnTo>
                    <a:pt x="511" y="142"/>
                  </a:lnTo>
                  <a:lnTo>
                    <a:pt x="530" y="138"/>
                  </a:lnTo>
                  <a:lnTo>
                    <a:pt x="547" y="138"/>
                  </a:lnTo>
                  <a:lnTo>
                    <a:pt x="552" y="138"/>
                  </a:lnTo>
                  <a:lnTo>
                    <a:pt x="558" y="140"/>
                  </a:lnTo>
                  <a:lnTo>
                    <a:pt x="562" y="142"/>
                  </a:lnTo>
                  <a:lnTo>
                    <a:pt x="566" y="144"/>
                  </a:lnTo>
                  <a:lnTo>
                    <a:pt x="574" y="151"/>
                  </a:lnTo>
                  <a:lnTo>
                    <a:pt x="581" y="158"/>
                  </a:lnTo>
                  <a:lnTo>
                    <a:pt x="592" y="177"/>
                  </a:lnTo>
                  <a:lnTo>
                    <a:pt x="602" y="197"/>
                  </a:lnTo>
                  <a:lnTo>
                    <a:pt x="606" y="206"/>
                  </a:lnTo>
                  <a:lnTo>
                    <a:pt x="611" y="215"/>
                  </a:lnTo>
                  <a:lnTo>
                    <a:pt x="616" y="223"/>
                  </a:lnTo>
                  <a:lnTo>
                    <a:pt x="622" y="229"/>
                  </a:lnTo>
                  <a:lnTo>
                    <a:pt x="625" y="232"/>
                  </a:lnTo>
                  <a:lnTo>
                    <a:pt x="629" y="234"/>
                  </a:lnTo>
                  <a:lnTo>
                    <a:pt x="633" y="235"/>
                  </a:lnTo>
                  <a:lnTo>
                    <a:pt x="636" y="236"/>
                  </a:lnTo>
                  <a:lnTo>
                    <a:pt x="641" y="236"/>
                  </a:lnTo>
                  <a:lnTo>
                    <a:pt x="645" y="236"/>
                  </a:lnTo>
                  <a:lnTo>
                    <a:pt x="651" y="235"/>
                  </a:lnTo>
                  <a:lnTo>
                    <a:pt x="656" y="233"/>
                  </a:lnTo>
                  <a:lnTo>
                    <a:pt x="662" y="229"/>
                  </a:lnTo>
                  <a:lnTo>
                    <a:pt x="666" y="226"/>
                  </a:lnTo>
                  <a:lnTo>
                    <a:pt x="671" y="222"/>
                  </a:lnTo>
                  <a:lnTo>
                    <a:pt x="675" y="215"/>
                  </a:lnTo>
                  <a:lnTo>
                    <a:pt x="679" y="209"/>
                  </a:lnTo>
                  <a:lnTo>
                    <a:pt x="682" y="202"/>
                  </a:lnTo>
                  <a:lnTo>
                    <a:pt x="685" y="194"/>
                  </a:lnTo>
                  <a:lnTo>
                    <a:pt x="687" y="185"/>
                  </a:lnTo>
                  <a:lnTo>
                    <a:pt x="690" y="176"/>
                  </a:lnTo>
                  <a:lnTo>
                    <a:pt x="691" y="167"/>
                  </a:lnTo>
                  <a:lnTo>
                    <a:pt x="692" y="157"/>
                  </a:lnTo>
                  <a:lnTo>
                    <a:pt x="692" y="147"/>
                  </a:lnTo>
                  <a:lnTo>
                    <a:pt x="692" y="137"/>
                  </a:lnTo>
                  <a:lnTo>
                    <a:pt x="691" y="127"/>
                  </a:lnTo>
                  <a:lnTo>
                    <a:pt x="690" y="117"/>
                  </a:lnTo>
                  <a:lnTo>
                    <a:pt x="687" y="106"/>
                  </a:lnTo>
                  <a:lnTo>
                    <a:pt x="684" y="96"/>
                  </a:lnTo>
                  <a:lnTo>
                    <a:pt x="681" y="86"/>
                  </a:lnTo>
                  <a:lnTo>
                    <a:pt x="677" y="76"/>
                  </a:lnTo>
                  <a:lnTo>
                    <a:pt x="672" y="66"/>
                  </a:lnTo>
                  <a:lnTo>
                    <a:pt x="666" y="57"/>
                  </a:lnTo>
                  <a:lnTo>
                    <a:pt x="661" y="49"/>
                  </a:lnTo>
                  <a:lnTo>
                    <a:pt x="653" y="40"/>
                  </a:lnTo>
                  <a:lnTo>
                    <a:pt x="645" y="32"/>
                  </a:lnTo>
                  <a:lnTo>
                    <a:pt x="637" y="25"/>
                  </a:lnTo>
                  <a:lnTo>
                    <a:pt x="627" y="19"/>
                  </a:lnTo>
                  <a:lnTo>
                    <a:pt x="618" y="13"/>
                  </a:lnTo>
                  <a:lnTo>
                    <a:pt x="606" y="9"/>
                  </a:lnTo>
                  <a:lnTo>
                    <a:pt x="595" y="4"/>
                  </a:lnTo>
                  <a:lnTo>
                    <a:pt x="582" y="2"/>
                  </a:lnTo>
                  <a:lnTo>
                    <a:pt x="569" y="0"/>
                  </a:lnTo>
                  <a:lnTo>
                    <a:pt x="554" y="0"/>
                  </a:lnTo>
                  <a:lnTo>
                    <a:pt x="522" y="2"/>
                  </a:lnTo>
                  <a:lnTo>
                    <a:pt x="490" y="9"/>
                  </a:lnTo>
                  <a:lnTo>
                    <a:pt x="458" y="21"/>
                  </a:lnTo>
                  <a:lnTo>
                    <a:pt x="424" y="36"/>
                  </a:lnTo>
                  <a:lnTo>
                    <a:pt x="391" y="56"/>
                  </a:lnTo>
                  <a:lnTo>
                    <a:pt x="358" y="79"/>
                  </a:lnTo>
                  <a:lnTo>
                    <a:pt x="326" y="105"/>
                  </a:lnTo>
                  <a:lnTo>
                    <a:pt x="294" y="134"/>
                  </a:lnTo>
                  <a:lnTo>
                    <a:pt x="263" y="166"/>
                  </a:lnTo>
                  <a:lnTo>
                    <a:pt x="231" y="199"/>
                  </a:lnTo>
                  <a:lnTo>
                    <a:pt x="203" y="235"/>
                  </a:lnTo>
                  <a:lnTo>
                    <a:pt x="174" y="273"/>
                  </a:lnTo>
                  <a:lnTo>
                    <a:pt x="147" y="312"/>
                  </a:lnTo>
                  <a:lnTo>
                    <a:pt x="123" y="350"/>
                  </a:lnTo>
                  <a:lnTo>
                    <a:pt x="99" y="390"/>
                  </a:lnTo>
                  <a:lnTo>
                    <a:pt x="77" y="431"/>
                  </a:lnTo>
                  <a:lnTo>
                    <a:pt x="58" y="471"/>
                  </a:lnTo>
                  <a:lnTo>
                    <a:pt x="42" y="511"/>
                  </a:lnTo>
                  <a:lnTo>
                    <a:pt x="27" y="551"/>
                  </a:lnTo>
                  <a:lnTo>
                    <a:pt x="16" y="590"/>
                  </a:lnTo>
                  <a:lnTo>
                    <a:pt x="7" y="627"/>
                  </a:lnTo>
                  <a:lnTo>
                    <a:pt x="2" y="662"/>
                  </a:lnTo>
                  <a:lnTo>
                    <a:pt x="0" y="697"/>
                  </a:lnTo>
                  <a:lnTo>
                    <a:pt x="1" y="728"/>
                  </a:lnTo>
                  <a:lnTo>
                    <a:pt x="5" y="756"/>
                  </a:lnTo>
                  <a:lnTo>
                    <a:pt x="13" y="783"/>
                  </a:lnTo>
                  <a:lnTo>
                    <a:pt x="26" y="806"/>
                  </a:lnTo>
                  <a:lnTo>
                    <a:pt x="43" y="825"/>
                  </a:lnTo>
                  <a:lnTo>
                    <a:pt x="64" y="842"/>
                  </a:lnTo>
                  <a:lnTo>
                    <a:pt x="90" y="853"/>
                  </a:lnTo>
                  <a:lnTo>
                    <a:pt x="119" y="861"/>
                  </a:lnTo>
                  <a:lnTo>
                    <a:pt x="155" y="863"/>
                  </a:lnTo>
                  <a:lnTo>
                    <a:pt x="169" y="862"/>
                  </a:lnTo>
                  <a:lnTo>
                    <a:pt x="183" y="861"/>
                  </a:lnTo>
                  <a:lnTo>
                    <a:pt x="197" y="858"/>
                  </a:lnTo>
                  <a:lnTo>
                    <a:pt x="210" y="855"/>
                  </a:lnTo>
                  <a:lnTo>
                    <a:pt x="224" y="851"/>
                  </a:lnTo>
                  <a:lnTo>
                    <a:pt x="237" y="846"/>
                  </a:lnTo>
                  <a:lnTo>
                    <a:pt x="250" y="841"/>
                  </a:lnTo>
                  <a:lnTo>
                    <a:pt x="264" y="834"/>
                  </a:lnTo>
                  <a:lnTo>
                    <a:pt x="276" y="826"/>
                  </a:lnTo>
                  <a:lnTo>
                    <a:pt x="289" y="819"/>
                  </a:lnTo>
                  <a:lnTo>
                    <a:pt x="301" y="810"/>
                  </a:lnTo>
                  <a:lnTo>
                    <a:pt x="314" y="801"/>
                  </a:lnTo>
                  <a:lnTo>
                    <a:pt x="338" y="781"/>
                  </a:lnTo>
                  <a:lnTo>
                    <a:pt x="362" y="758"/>
                  </a:lnTo>
                  <a:lnTo>
                    <a:pt x="387" y="733"/>
                  </a:lnTo>
                  <a:lnTo>
                    <a:pt x="410" y="708"/>
                  </a:lnTo>
                  <a:lnTo>
                    <a:pt x="433" y="680"/>
                  </a:lnTo>
                  <a:lnTo>
                    <a:pt x="457" y="651"/>
                  </a:lnTo>
                  <a:lnTo>
                    <a:pt x="503" y="590"/>
                  </a:lnTo>
                  <a:lnTo>
                    <a:pt x="549" y="528"/>
                  </a:lnTo>
                  <a:lnTo>
                    <a:pt x="548" y="553"/>
                  </a:lnTo>
                  <a:lnTo>
                    <a:pt x="548" y="578"/>
                  </a:lnTo>
                  <a:lnTo>
                    <a:pt x="549" y="603"/>
                  </a:lnTo>
                  <a:lnTo>
                    <a:pt x="550" y="628"/>
                  </a:lnTo>
                  <a:lnTo>
                    <a:pt x="553" y="652"/>
                  </a:lnTo>
                  <a:lnTo>
                    <a:pt x="558" y="675"/>
                  </a:lnTo>
                  <a:lnTo>
                    <a:pt x="563" y="698"/>
                  </a:lnTo>
                  <a:lnTo>
                    <a:pt x="570" y="719"/>
                  </a:lnTo>
                  <a:lnTo>
                    <a:pt x="574" y="729"/>
                  </a:lnTo>
                  <a:lnTo>
                    <a:pt x="580" y="739"/>
                  </a:lnTo>
                  <a:lnTo>
                    <a:pt x="584" y="748"/>
                  </a:lnTo>
                  <a:lnTo>
                    <a:pt x="591" y="756"/>
                  </a:lnTo>
                  <a:lnTo>
                    <a:pt x="596" y="764"/>
                  </a:lnTo>
                  <a:lnTo>
                    <a:pt x="603" y="772"/>
                  </a:lnTo>
                  <a:lnTo>
                    <a:pt x="611" y="779"/>
                  </a:lnTo>
                  <a:lnTo>
                    <a:pt x="619" y="785"/>
                  </a:lnTo>
                  <a:lnTo>
                    <a:pt x="627" y="791"/>
                  </a:lnTo>
                  <a:lnTo>
                    <a:pt x="636" y="796"/>
                  </a:lnTo>
                  <a:lnTo>
                    <a:pt x="646" y="801"/>
                  </a:lnTo>
                  <a:lnTo>
                    <a:pt x="656" y="804"/>
                  </a:lnTo>
                  <a:lnTo>
                    <a:pt x="667" y="807"/>
                  </a:lnTo>
                  <a:lnTo>
                    <a:pt x="680" y="810"/>
                  </a:lnTo>
                  <a:lnTo>
                    <a:pt x="692" y="811"/>
                  </a:lnTo>
                  <a:lnTo>
                    <a:pt x="704" y="811"/>
                  </a:lnTo>
                  <a:lnTo>
                    <a:pt x="712" y="811"/>
                  </a:lnTo>
                  <a:lnTo>
                    <a:pt x="718" y="810"/>
                  </a:lnTo>
                  <a:lnTo>
                    <a:pt x="725" y="809"/>
                  </a:lnTo>
                  <a:lnTo>
                    <a:pt x="732" y="806"/>
                  </a:lnTo>
                  <a:lnTo>
                    <a:pt x="745" y="800"/>
                  </a:lnTo>
                  <a:lnTo>
                    <a:pt x="758" y="792"/>
                  </a:lnTo>
                  <a:lnTo>
                    <a:pt x="772" y="783"/>
                  </a:lnTo>
                  <a:lnTo>
                    <a:pt x="784" y="772"/>
                  </a:lnTo>
                  <a:lnTo>
                    <a:pt x="796" y="760"/>
                  </a:lnTo>
                  <a:lnTo>
                    <a:pt x="808" y="746"/>
                  </a:lnTo>
                  <a:lnTo>
                    <a:pt x="819" y="732"/>
                  </a:lnTo>
                  <a:lnTo>
                    <a:pt x="830" y="718"/>
                  </a:lnTo>
                  <a:lnTo>
                    <a:pt x="840" y="703"/>
                  </a:lnTo>
                  <a:lnTo>
                    <a:pt x="850" y="689"/>
                  </a:lnTo>
                  <a:lnTo>
                    <a:pt x="867" y="660"/>
                  </a:lnTo>
                  <a:lnTo>
                    <a:pt x="882" y="634"/>
                  </a:lnTo>
                  <a:lnTo>
                    <a:pt x="882" y="662"/>
                  </a:lnTo>
                  <a:lnTo>
                    <a:pt x="883" y="688"/>
                  </a:lnTo>
                  <a:lnTo>
                    <a:pt x="885" y="710"/>
                  </a:lnTo>
                  <a:lnTo>
                    <a:pt x="888" y="729"/>
                  </a:lnTo>
                  <a:lnTo>
                    <a:pt x="894" y="746"/>
                  </a:lnTo>
                  <a:lnTo>
                    <a:pt x="899" y="761"/>
                  </a:lnTo>
                  <a:lnTo>
                    <a:pt x="906" y="773"/>
                  </a:lnTo>
                  <a:lnTo>
                    <a:pt x="914" y="783"/>
                  </a:lnTo>
                  <a:lnTo>
                    <a:pt x="923" y="792"/>
                  </a:lnTo>
                  <a:lnTo>
                    <a:pt x="931" y="799"/>
                  </a:lnTo>
                  <a:lnTo>
                    <a:pt x="940" y="804"/>
                  </a:lnTo>
                  <a:lnTo>
                    <a:pt x="950" y="809"/>
                  </a:lnTo>
                  <a:lnTo>
                    <a:pt x="960" y="812"/>
                  </a:lnTo>
                  <a:lnTo>
                    <a:pt x="970" y="813"/>
                  </a:lnTo>
                  <a:lnTo>
                    <a:pt x="980" y="814"/>
                  </a:lnTo>
                  <a:lnTo>
                    <a:pt x="989" y="814"/>
                  </a:lnTo>
                  <a:lnTo>
                    <a:pt x="1002" y="814"/>
                  </a:lnTo>
                  <a:lnTo>
                    <a:pt x="1018" y="813"/>
                  </a:lnTo>
                  <a:lnTo>
                    <a:pt x="1035" y="810"/>
                  </a:lnTo>
                  <a:lnTo>
                    <a:pt x="1053" y="805"/>
                  </a:lnTo>
                  <a:lnTo>
                    <a:pt x="1063" y="801"/>
                  </a:lnTo>
                  <a:lnTo>
                    <a:pt x="1073" y="796"/>
                  </a:lnTo>
                  <a:lnTo>
                    <a:pt x="1085" y="791"/>
                  </a:lnTo>
                  <a:lnTo>
                    <a:pt x="1097" y="784"/>
                  </a:lnTo>
                  <a:lnTo>
                    <a:pt x="1109" y="777"/>
                  </a:lnTo>
                  <a:lnTo>
                    <a:pt x="1121" y="769"/>
                  </a:lnTo>
                  <a:lnTo>
                    <a:pt x="1134" y="759"/>
                  </a:lnTo>
                  <a:lnTo>
                    <a:pt x="1148" y="748"/>
                  </a:lnTo>
                  <a:lnTo>
                    <a:pt x="1162" y="735"/>
                  </a:lnTo>
                  <a:lnTo>
                    <a:pt x="1177" y="721"/>
                  </a:lnTo>
                  <a:lnTo>
                    <a:pt x="1192" y="705"/>
                  </a:lnTo>
                  <a:lnTo>
                    <a:pt x="1208" y="688"/>
                  </a:lnTo>
                  <a:lnTo>
                    <a:pt x="1224" y="669"/>
                  </a:lnTo>
                  <a:lnTo>
                    <a:pt x="1241" y="648"/>
                  </a:lnTo>
                  <a:lnTo>
                    <a:pt x="1259" y="626"/>
                  </a:lnTo>
                  <a:lnTo>
                    <a:pt x="1276" y="601"/>
                  </a:lnTo>
                  <a:lnTo>
                    <a:pt x="1294" y="574"/>
                  </a:lnTo>
                  <a:lnTo>
                    <a:pt x="1313" y="546"/>
                  </a:lnTo>
                  <a:lnTo>
                    <a:pt x="1333" y="515"/>
                  </a:lnTo>
                  <a:lnTo>
                    <a:pt x="1353" y="481"/>
                  </a:lnTo>
                  <a:lnTo>
                    <a:pt x="1373" y="446"/>
                  </a:lnTo>
                  <a:lnTo>
                    <a:pt x="1394" y="407"/>
                  </a:lnTo>
                  <a:lnTo>
                    <a:pt x="1416" y="367"/>
                  </a:lnTo>
                  <a:lnTo>
                    <a:pt x="1438" y="324"/>
                  </a:lnTo>
                  <a:lnTo>
                    <a:pt x="1432" y="365"/>
                  </a:lnTo>
                  <a:lnTo>
                    <a:pt x="1424" y="428"/>
                  </a:lnTo>
                  <a:lnTo>
                    <a:pt x="1421" y="465"/>
                  </a:lnTo>
                  <a:lnTo>
                    <a:pt x="1418" y="505"/>
                  </a:lnTo>
                  <a:lnTo>
                    <a:pt x="1418" y="525"/>
                  </a:lnTo>
                  <a:lnTo>
                    <a:pt x="1418" y="545"/>
                  </a:lnTo>
                  <a:lnTo>
                    <a:pt x="1418" y="564"/>
                  </a:lnTo>
                  <a:lnTo>
                    <a:pt x="1421" y="586"/>
                  </a:lnTo>
                  <a:lnTo>
                    <a:pt x="1422" y="606"/>
                  </a:lnTo>
                  <a:lnTo>
                    <a:pt x="1425" y="624"/>
                  </a:lnTo>
                  <a:lnTo>
                    <a:pt x="1428" y="644"/>
                  </a:lnTo>
                  <a:lnTo>
                    <a:pt x="1433" y="662"/>
                  </a:lnTo>
                  <a:lnTo>
                    <a:pt x="1438" y="680"/>
                  </a:lnTo>
                  <a:lnTo>
                    <a:pt x="1445" y="698"/>
                  </a:lnTo>
                  <a:lnTo>
                    <a:pt x="1453" y="713"/>
                  </a:lnTo>
                  <a:lnTo>
                    <a:pt x="1462" y="728"/>
                  </a:lnTo>
                  <a:lnTo>
                    <a:pt x="1472" y="741"/>
                  </a:lnTo>
                  <a:lnTo>
                    <a:pt x="1483" y="753"/>
                  </a:lnTo>
                  <a:lnTo>
                    <a:pt x="1496" y="764"/>
                  </a:lnTo>
                  <a:lnTo>
                    <a:pt x="1510" y="773"/>
                  </a:lnTo>
                  <a:lnTo>
                    <a:pt x="1526" y="781"/>
                  </a:lnTo>
                  <a:lnTo>
                    <a:pt x="1544" y="785"/>
                  </a:lnTo>
                  <a:lnTo>
                    <a:pt x="1563" y="789"/>
                  </a:lnTo>
                  <a:lnTo>
                    <a:pt x="1583" y="790"/>
                  </a:lnTo>
                  <a:lnTo>
                    <a:pt x="1600" y="789"/>
                  </a:lnTo>
                  <a:lnTo>
                    <a:pt x="1616" y="786"/>
                  </a:lnTo>
                  <a:lnTo>
                    <a:pt x="1631" y="782"/>
                  </a:lnTo>
                  <a:lnTo>
                    <a:pt x="1646" y="776"/>
                  </a:lnTo>
                  <a:lnTo>
                    <a:pt x="1660" y="770"/>
                  </a:lnTo>
                  <a:lnTo>
                    <a:pt x="1674" y="762"/>
                  </a:lnTo>
                  <a:lnTo>
                    <a:pt x="1686" y="754"/>
                  </a:lnTo>
                  <a:lnTo>
                    <a:pt x="1697" y="745"/>
                  </a:lnTo>
                  <a:lnTo>
                    <a:pt x="1707" y="735"/>
                  </a:lnTo>
                  <a:lnTo>
                    <a:pt x="1717" y="725"/>
                  </a:lnTo>
                  <a:lnTo>
                    <a:pt x="1726" y="716"/>
                  </a:lnTo>
                  <a:lnTo>
                    <a:pt x="1733" y="706"/>
                  </a:lnTo>
                  <a:lnTo>
                    <a:pt x="1746" y="689"/>
                  </a:lnTo>
                  <a:lnTo>
                    <a:pt x="1754" y="674"/>
                  </a:lnTo>
                  <a:lnTo>
                    <a:pt x="1762" y="658"/>
                  </a:lnTo>
                  <a:lnTo>
                    <a:pt x="1768" y="643"/>
                  </a:lnTo>
                  <a:lnTo>
                    <a:pt x="1771" y="630"/>
                  </a:lnTo>
                  <a:lnTo>
                    <a:pt x="1772" y="619"/>
                  </a:lnTo>
                  <a:lnTo>
                    <a:pt x="1772" y="609"/>
                  </a:lnTo>
                  <a:lnTo>
                    <a:pt x="1770" y="601"/>
                  </a:lnTo>
                  <a:lnTo>
                    <a:pt x="1767" y="594"/>
                  </a:lnTo>
                  <a:lnTo>
                    <a:pt x="1762" y="590"/>
                  </a:lnTo>
                  <a:lnTo>
                    <a:pt x="1757" y="587"/>
                  </a:lnTo>
                  <a:lnTo>
                    <a:pt x="1749" y="586"/>
                  </a:lnTo>
                  <a:lnTo>
                    <a:pt x="1741" y="587"/>
                  </a:lnTo>
                  <a:lnTo>
                    <a:pt x="1732" y="589"/>
                  </a:lnTo>
                  <a:lnTo>
                    <a:pt x="1723" y="592"/>
                  </a:lnTo>
                  <a:lnTo>
                    <a:pt x="1713" y="598"/>
                  </a:lnTo>
                  <a:lnTo>
                    <a:pt x="1702" y="606"/>
                  </a:lnTo>
                  <a:lnTo>
                    <a:pt x="1691" y="61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75"/>
          <p:cNvSpPr txBox="1">
            <a:spLocks noGrp="1"/>
          </p:cNvSpPr>
          <p:nvPr>
            <p:ph type="ctrTitle"/>
          </p:nvPr>
        </p:nvSpPr>
        <p:spPr>
          <a:xfrm>
            <a:off x="3929160" y="2088450"/>
            <a:ext cx="4929698" cy="38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153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5"/>
          <p:cNvSpPr txBox="1">
            <a:spLocks noGrp="1"/>
          </p:cNvSpPr>
          <p:nvPr>
            <p:ph type="subTitle" idx="1"/>
          </p:nvPr>
        </p:nvSpPr>
        <p:spPr>
          <a:xfrm>
            <a:off x="3929160" y="2480768"/>
            <a:ext cx="4929698" cy="266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26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1267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44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4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4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81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81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33" name="Google Shape;33;p75"/>
          <p:cNvGrpSpPr/>
          <p:nvPr/>
        </p:nvGrpSpPr>
        <p:grpSpPr>
          <a:xfrm>
            <a:off x="-3614099" y="2"/>
            <a:ext cx="3389388" cy="3652238"/>
            <a:chOff x="-3983038" y="2"/>
            <a:chExt cx="3735388" cy="4038598"/>
          </a:xfrm>
        </p:grpSpPr>
        <p:sp>
          <p:nvSpPr>
            <p:cNvPr id="34" name="Google Shape;34;p75"/>
            <p:cNvSpPr/>
            <p:nvPr/>
          </p:nvSpPr>
          <p:spPr>
            <a:xfrm>
              <a:off x="-3983038" y="2"/>
              <a:ext cx="3735388" cy="4038598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D6020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6325" tIns="48150" rIns="96325" bIns="48150" anchor="t" anchorCtr="0">
              <a:no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rgbClr val="206FA4"/>
                  </a:solidFill>
                  <a:latin typeface="Arial"/>
                  <a:ea typeface="Arial"/>
                  <a:cs typeface="Arial"/>
                  <a:sym typeface="Arial"/>
                </a:rPr>
                <a:t>PRINTING INSTRUCTIONS</a:t>
              </a:r>
              <a:endParaRPr/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CHECK TOC BEFORE PRINTING</a:t>
              </a:r>
              <a:endParaRPr/>
            </a:p>
            <a:p>
              <a:pPr marL="0" marR="0" lvl="0" indent="0" algn="l" rtl="0">
                <a:spcBef>
                  <a:spcPts val="725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Color/grayscale:	Color (regardless of printing in b/w)</a:t>
              </a:r>
              <a:endParaRPr/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Scale to fit paper:	OFF</a:t>
              </a:r>
              <a:endParaRPr/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Print hidden slides:	OFF</a:t>
              </a:r>
              <a:endParaRPr/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POWERPOINT OPTIONS &gt; ADVANCED &gt; PRINT</a:t>
              </a:r>
              <a:endParaRPr/>
            </a:p>
            <a:p>
              <a:pPr marL="0" marR="0" lvl="0" indent="0" algn="l" rtl="0">
                <a:spcBef>
                  <a:spcPts val="225"/>
                </a:spcBef>
                <a:spcAft>
                  <a:spcPts val="0"/>
                </a:spcAft>
                <a:buNone/>
              </a:pPr>
              <a:r>
                <a:rPr lang="en-US" sz="9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Print in background:	OFF</a:t>
              </a:r>
              <a:endParaRPr/>
            </a:p>
          </p:txBody>
        </p:sp>
        <p:pic>
          <p:nvPicPr>
            <p:cNvPr id="35" name="Google Shape;35;p7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3893004" y="1079093"/>
              <a:ext cx="3581400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6;p7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3893004" y="2974975"/>
              <a:ext cx="3581400" cy="1019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Google Shape;37;p75"/>
            <p:cNvSpPr/>
            <p:nvPr/>
          </p:nvSpPr>
          <p:spPr>
            <a:xfrm>
              <a:off x="-3833813" y="3190875"/>
              <a:ext cx="1095376" cy="164306"/>
            </a:xfrm>
            <a:prstGeom prst="rect">
              <a:avLst/>
            </a:prstGeom>
            <a:noFill/>
            <a:ln w="12700" cap="flat" cmpd="sng">
              <a:solidFill>
                <a:srgbClr val="D602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75"/>
          <p:cNvSpPr txBox="1"/>
          <p:nvPr/>
        </p:nvSpPr>
        <p:spPr>
          <a:xfrm>
            <a:off x="0" y="6690321"/>
            <a:ext cx="9144000" cy="11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0" rIns="3260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text non-KM">
  <p:cSld name="Body text non-KM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3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93"/>
          <p:cNvSpPr txBox="1">
            <a:spLocks noGrp="1"/>
          </p:cNvSpPr>
          <p:nvPr>
            <p:ph type="body" idx="1"/>
          </p:nvPr>
        </p:nvSpPr>
        <p:spPr>
          <a:xfrm>
            <a:off x="316900" y="1478042"/>
            <a:ext cx="8542004" cy="4329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217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3pPr>
            <a:lvl4pPr marL="1828800" lvl="3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5pPr>
            <a:lvl6pPr marL="2743200" lvl="5" indent="-342900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marL="3200400" lvl="6" indent="-342900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marL="3657600" lvl="7" indent="-342900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marL="4114800" lvl="8" indent="-342900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across non-KM">
  <p:cSld name="1 across non-KM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4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4"/>
          <p:cNvSpPr txBox="1">
            <a:spLocks noGrp="1"/>
          </p:cNvSpPr>
          <p:nvPr>
            <p:ph type="body" idx="1"/>
          </p:nvPr>
        </p:nvSpPr>
        <p:spPr>
          <a:xfrm>
            <a:off x="316854" y="1683147"/>
            <a:ext cx="8542004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267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93" name="Google Shape;193;p94"/>
          <p:cNvSpPr txBox="1">
            <a:spLocks noGrp="1"/>
          </p:cNvSpPr>
          <p:nvPr>
            <p:ph type="body" idx="2"/>
          </p:nvPr>
        </p:nvSpPr>
        <p:spPr>
          <a:xfrm>
            <a:off x="316854" y="1478042"/>
            <a:ext cx="854200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Font typeface="Arial"/>
              <a:buNone/>
              <a:defRPr sz="9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Font typeface="Arial"/>
              <a:buNone/>
              <a:defRPr sz="9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Font typeface="Arial"/>
              <a:buNone/>
              <a:defRPr sz="9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Font typeface="Arial"/>
              <a:buNone/>
              <a:defRPr sz="9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94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cross non-KM">
  <p:cSld name="2 across non-KM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5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5"/>
          <p:cNvSpPr txBox="1">
            <a:spLocks noGrp="1"/>
          </p:cNvSpPr>
          <p:nvPr>
            <p:ph type="body" idx="1"/>
          </p:nvPr>
        </p:nvSpPr>
        <p:spPr>
          <a:xfrm>
            <a:off x="316855" y="147869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95"/>
          <p:cNvSpPr txBox="1">
            <a:spLocks noGrp="1"/>
          </p:cNvSpPr>
          <p:nvPr>
            <p:ph type="body" idx="2"/>
          </p:nvPr>
        </p:nvSpPr>
        <p:spPr>
          <a:xfrm>
            <a:off x="316855" y="1683147"/>
            <a:ext cx="4109308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267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199" name="Google Shape;199;p95"/>
          <p:cNvSpPr txBox="1">
            <a:spLocks noGrp="1"/>
          </p:cNvSpPr>
          <p:nvPr>
            <p:ph type="body" idx="3"/>
          </p:nvPr>
        </p:nvSpPr>
        <p:spPr>
          <a:xfrm>
            <a:off x="4749550" y="1683147"/>
            <a:ext cx="4109308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267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00" name="Google Shape;200;p95"/>
          <p:cNvSpPr txBox="1">
            <a:spLocks noGrp="1"/>
          </p:cNvSpPr>
          <p:nvPr>
            <p:ph type="body" idx="4"/>
          </p:nvPr>
        </p:nvSpPr>
        <p:spPr>
          <a:xfrm>
            <a:off x="4749550" y="147869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95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on 2 non-KM">
  <p:cSld name="2 on 2 non-KM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6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96"/>
          <p:cNvSpPr txBox="1">
            <a:spLocks noGrp="1"/>
          </p:cNvSpPr>
          <p:nvPr>
            <p:ph type="body" idx="1"/>
          </p:nvPr>
        </p:nvSpPr>
        <p:spPr>
          <a:xfrm>
            <a:off x="316855" y="147869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96"/>
          <p:cNvSpPr txBox="1">
            <a:spLocks noGrp="1"/>
          </p:cNvSpPr>
          <p:nvPr>
            <p:ph type="body" idx="2"/>
          </p:nvPr>
        </p:nvSpPr>
        <p:spPr>
          <a:xfrm>
            <a:off x="316855" y="168314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06" name="Google Shape;206;p96"/>
          <p:cNvSpPr txBox="1">
            <a:spLocks noGrp="1"/>
          </p:cNvSpPr>
          <p:nvPr>
            <p:ph type="body" idx="3"/>
          </p:nvPr>
        </p:nvSpPr>
        <p:spPr>
          <a:xfrm>
            <a:off x="4749550" y="168314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07" name="Google Shape;207;p96"/>
          <p:cNvSpPr txBox="1">
            <a:spLocks noGrp="1"/>
          </p:cNvSpPr>
          <p:nvPr>
            <p:ph type="body" idx="4"/>
          </p:nvPr>
        </p:nvSpPr>
        <p:spPr>
          <a:xfrm>
            <a:off x="4749550" y="147869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96"/>
          <p:cNvSpPr txBox="1">
            <a:spLocks noGrp="1"/>
          </p:cNvSpPr>
          <p:nvPr>
            <p:ph type="body" idx="5"/>
          </p:nvPr>
        </p:nvSpPr>
        <p:spPr>
          <a:xfrm>
            <a:off x="316855" y="381352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96"/>
          <p:cNvSpPr txBox="1">
            <a:spLocks noGrp="1"/>
          </p:cNvSpPr>
          <p:nvPr>
            <p:ph type="body" idx="6"/>
          </p:nvPr>
        </p:nvSpPr>
        <p:spPr>
          <a:xfrm>
            <a:off x="316855" y="401797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10" name="Google Shape;210;p96"/>
          <p:cNvSpPr txBox="1">
            <a:spLocks noGrp="1"/>
          </p:cNvSpPr>
          <p:nvPr>
            <p:ph type="body" idx="7"/>
          </p:nvPr>
        </p:nvSpPr>
        <p:spPr>
          <a:xfrm>
            <a:off x="4749550" y="401797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body" idx="8"/>
          </p:nvPr>
        </p:nvSpPr>
        <p:spPr>
          <a:xfrm>
            <a:off x="4749550" y="381352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Google Shape;212;p96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on 2 non-KM">
  <p:cSld name="1 on 2 non-KM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7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7"/>
          <p:cNvSpPr txBox="1">
            <a:spLocks noGrp="1"/>
          </p:cNvSpPr>
          <p:nvPr>
            <p:ph type="body" idx="1"/>
          </p:nvPr>
        </p:nvSpPr>
        <p:spPr>
          <a:xfrm>
            <a:off x="316854" y="1478698"/>
            <a:ext cx="854200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2"/>
          </p:nvPr>
        </p:nvSpPr>
        <p:spPr>
          <a:xfrm>
            <a:off x="316854" y="1683145"/>
            <a:ext cx="854200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3"/>
          </p:nvPr>
        </p:nvSpPr>
        <p:spPr>
          <a:xfrm>
            <a:off x="316855" y="381352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body" idx="4"/>
          </p:nvPr>
        </p:nvSpPr>
        <p:spPr>
          <a:xfrm>
            <a:off x="316855" y="401797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body" idx="5"/>
          </p:nvPr>
        </p:nvSpPr>
        <p:spPr>
          <a:xfrm>
            <a:off x="4749550" y="401797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body" idx="6"/>
          </p:nvPr>
        </p:nvSpPr>
        <p:spPr>
          <a:xfrm>
            <a:off x="4749550" y="381352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97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on 1 non-KM">
  <p:cSld name="2 on 1 non-KM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8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316855" y="147869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body" idx="2"/>
          </p:nvPr>
        </p:nvSpPr>
        <p:spPr>
          <a:xfrm>
            <a:off x="316855" y="168314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body" idx="3"/>
          </p:nvPr>
        </p:nvSpPr>
        <p:spPr>
          <a:xfrm>
            <a:off x="4749550" y="168314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body" idx="4"/>
          </p:nvPr>
        </p:nvSpPr>
        <p:spPr>
          <a:xfrm>
            <a:off x="4749550" y="147869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98"/>
          <p:cNvSpPr txBox="1">
            <a:spLocks noGrp="1"/>
          </p:cNvSpPr>
          <p:nvPr>
            <p:ph type="body" idx="5"/>
          </p:nvPr>
        </p:nvSpPr>
        <p:spPr>
          <a:xfrm>
            <a:off x="316854" y="3813528"/>
            <a:ext cx="854200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Google Shape;229;p98"/>
          <p:cNvSpPr txBox="1">
            <a:spLocks noGrp="1"/>
          </p:cNvSpPr>
          <p:nvPr>
            <p:ph type="body" idx="6"/>
          </p:nvPr>
        </p:nvSpPr>
        <p:spPr>
          <a:xfrm>
            <a:off x="316854" y="4017975"/>
            <a:ext cx="854200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30" name="Google Shape;230;p98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on 1 non-KM">
  <p:cSld name="1 on 1 non-KM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9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body" idx="1"/>
          </p:nvPr>
        </p:nvSpPr>
        <p:spPr>
          <a:xfrm>
            <a:off x="316854" y="1478698"/>
            <a:ext cx="854200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99"/>
          <p:cNvSpPr txBox="1">
            <a:spLocks noGrp="1"/>
          </p:cNvSpPr>
          <p:nvPr>
            <p:ph type="body" idx="2"/>
          </p:nvPr>
        </p:nvSpPr>
        <p:spPr>
          <a:xfrm>
            <a:off x="316854" y="1683145"/>
            <a:ext cx="854200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35" name="Google Shape;235;p99"/>
          <p:cNvSpPr txBox="1">
            <a:spLocks noGrp="1"/>
          </p:cNvSpPr>
          <p:nvPr>
            <p:ph type="body" idx="3"/>
          </p:nvPr>
        </p:nvSpPr>
        <p:spPr>
          <a:xfrm>
            <a:off x="316854" y="3813528"/>
            <a:ext cx="854200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99"/>
          <p:cNvSpPr txBox="1">
            <a:spLocks noGrp="1"/>
          </p:cNvSpPr>
          <p:nvPr>
            <p:ph type="body" idx="4"/>
          </p:nvPr>
        </p:nvSpPr>
        <p:spPr>
          <a:xfrm>
            <a:off x="316854" y="4017975"/>
            <a:ext cx="854200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37" name="Google Shape;237;p99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eft 2 right non-KM">
  <p:cSld name="1 left 2 right non-KM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0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00"/>
          <p:cNvSpPr txBox="1">
            <a:spLocks noGrp="1"/>
          </p:cNvSpPr>
          <p:nvPr>
            <p:ph type="body" idx="1"/>
          </p:nvPr>
        </p:nvSpPr>
        <p:spPr>
          <a:xfrm>
            <a:off x="316855" y="147869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1" name="Google Shape;241;p100"/>
          <p:cNvSpPr txBox="1">
            <a:spLocks noGrp="1"/>
          </p:cNvSpPr>
          <p:nvPr>
            <p:ph type="body" idx="2"/>
          </p:nvPr>
        </p:nvSpPr>
        <p:spPr>
          <a:xfrm>
            <a:off x="316855" y="1683713"/>
            <a:ext cx="4109308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42" name="Google Shape;242;p100"/>
          <p:cNvSpPr txBox="1">
            <a:spLocks noGrp="1"/>
          </p:cNvSpPr>
          <p:nvPr>
            <p:ph type="body" idx="3"/>
          </p:nvPr>
        </p:nvSpPr>
        <p:spPr>
          <a:xfrm>
            <a:off x="4749550" y="168314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43" name="Google Shape;243;p100"/>
          <p:cNvSpPr txBox="1">
            <a:spLocks noGrp="1"/>
          </p:cNvSpPr>
          <p:nvPr>
            <p:ph type="body" idx="4"/>
          </p:nvPr>
        </p:nvSpPr>
        <p:spPr>
          <a:xfrm>
            <a:off x="4749550" y="147869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Google Shape;244;p100"/>
          <p:cNvSpPr txBox="1">
            <a:spLocks noGrp="1"/>
          </p:cNvSpPr>
          <p:nvPr>
            <p:ph type="body" idx="5"/>
          </p:nvPr>
        </p:nvSpPr>
        <p:spPr>
          <a:xfrm>
            <a:off x="4749550" y="401797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45" name="Google Shape;245;p100"/>
          <p:cNvSpPr txBox="1">
            <a:spLocks noGrp="1"/>
          </p:cNvSpPr>
          <p:nvPr>
            <p:ph type="body" idx="6"/>
          </p:nvPr>
        </p:nvSpPr>
        <p:spPr>
          <a:xfrm>
            <a:off x="4749550" y="381352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6" name="Google Shape;246;p100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left 1 right non-KM">
  <p:cSld name="2 left 1 right non-KM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1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01"/>
          <p:cNvSpPr txBox="1">
            <a:spLocks noGrp="1"/>
          </p:cNvSpPr>
          <p:nvPr>
            <p:ph type="body" idx="1"/>
          </p:nvPr>
        </p:nvSpPr>
        <p:spPr>
          <a:xfrm>
            <a:off x="316855" y="147869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0" name="Google Shape;250;p101"/>
          <p:cNvSpPr txBox="1">
            <a:spLocks noGrp="1"/>
          </p:cNvSpPr>
          <p:nvPr>
            <p:ph type="body" idx="2"/>
          </p:nvPr>
        </p:nvSpPr>
        <p:spPr>
          <a:xfrm>
            <a:off x="316855" y="168314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51" name="Google Shape;251;p101"/>
          <p:cNvSpPr txBox="1">
            <a:spLocks noGrp="1"/>
          </p:cNvSpPr>
          <p:nvPr>
            <p:ph type="body" idx="3"/>
          </p:nvPr>
        </p:nvSpPr>
        <p:spPr>
          <a:xfrm>
            <a:off x="4749550" y="1683147"/>
            <a:ext cx="4109308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52" name="Google Shape;252;p101"/>
          <p:cNvSpPr txBox="1">
            <a:spLocks noGrp="1"/>
          </p:cNvSpPr>
          <p:nvPr>
            <p:ph type="body" idx="4"/>
          </p:nvPr>
        </p:nvSpPr>
        <p:spPr>
          <a:xfrm>
            <a:off x="4749550" y="147869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101"/>
          <p:cNvSpPr txBox="1">
            <a:spLocks noGrp="1"/>
          </p:cNvSpPr>
          <p:nvPr>
            <p:ph type="body" idx="5"/>
          </p:nvPr>
        </p:nvSpPr>
        <p:spPr>
          <a:xfrm>
            <a:off x="316855" y="3813528"/>
            <a:ext cx="4109308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101"/>
          <p:cNvSpPr txBox="1">
            <a:spLocks noGrp="1"/>
          </p:cNvSpPr>
          <p:nvPr>
            <p:ph type="body" idx="6"/>
          </p:nvPr>
        </p:nvSpPr>
        <p:spPr>
          <a:xfrm>
            <a:off x="316855" y="4017975"/>
            <a:ext cx="4109308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55" name="Google Shape;255;p101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across non-KM">
  <p:cSld name="3 across non-KM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2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02"/>
          <p:cNvSpPr txBox="1">
            <a:spLocks noGrp="1"/>
          </p:cNvSpPr>
          <p:nvPr>
            <p:ph type="body" idx="1"/>
          </p:nvPr>
        </p:nvSpPr>
        <p:spPr>
          <a:xfrm>
            <a:off x="316854" y="147869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102"/>
          <p:cNvSpPr txBox="1">
            <a:spLocks noGrp="1"/>
          </p:cNvSpPr>
          <p:nvPr>
            <p:ph type="body" idx="2"/>
          </p:nvPr>
        </p:nvSpPr>
        <p:spPr>
          <a:xfrm>
            <a:off x="316854" y="1683147"/>
            <a:ext cx="2626299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60" name="Google Shape;260;p102"/>
          <p:cNvSpPr txBox="1">
            <a:spLocks noGrp="1"/>
          </p:cNvSpPr>
          <p:nvPr>
            <p:ph type="body" idx="3"/>
          </p:nvPr>
        </p:nvSpPr>
        <p:spPr>
          <a:xfrm>
            <a:off x="3273074" y="1683147"/>
            <a:ext cx="2626299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61" name="Google Shape;261;p102"/>
          <p:cNvSpPr txBox="1">
            <a:spLocks noGrp="1"/>
          </p:cNvSpPr>
          <p:nvPr>
            <p:ph type="body" idx="4"/>
          </p:nvPr>
        </p:nvSpPr>
        <p:spPr>
          <a:xfrm>
            <a:off x="3273074" y="147869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102"/>
          <p:cNvSpPr txBox="1">
            <a:spLocks noGrp="1"/>
          </p:cNvSpPr>
          <p:nvPr>
            <p:ph type="body" idx="5"/>
          </p:nvPr>
        </p:nvSpPr>
        <p:spPr>
          <a:xfrm>
            <a:off x="6232559" y="1683147"/>
            <a:ext cx="2626299" cy="4124845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63" name="Google Shape;263;p102"/>
          <p:cNvSpPr txBox="1">
            <a:spLocks noGrp="1"/>
          </p:cNvSpPr>
          <p:nvPr>
            <p:ph type="body" idx="6"/>
          </p:nvPr>
        </p:nvSpPr>
        <p:spPr>
          <a:xfrm>
            <a:off x="6232559" y="147869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4" name="Google Shape;264;p102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">
  <p:cSld name="Section divi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6" descr="13csg0023_Client Pitchbook Divi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6"/>
          <p:cNvSpPr txBox="1">
            <a:spLocks noGrp="1"/>
          </p:cNvSpPr>
          <p:nvPr>
            <p:ph type="ctrTitle"/>
          </p:nvPr>
        </p:nvSpPr>
        <p:spPr>
          <a:xfrm>
            <a:off x="316854" y="3486750"/>
            <a:ext cx="8542004" cy="2743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32250" tIns="6500" rIns="4890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6"/>
          <p:cNvSpPr txBox="1">
            <a:spLocks noGrp="1"/>
          </p:cNvSpPr>
          <p:nvPr>
            <p:ph type="subTitle" idx="1"/>
          </p:nvPr>
        </p:nvSpPr>
        <p:spPr>
          <a:xfrm>
            <a:off x="316854" y="1478042"/>
            <a:ext cx="8542004" cy="200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32250" tIns="0" rIns="489025" bIns="182875" anchor="b" anchorCtr="0">
            <a:noAutofit/>
          </a:bodyPr>
          <a:lstStyle>
            <a:lvl1pPr lvl="0" algn="l">
              <a:spcBef>
                <a:spcPts val="217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1267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44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81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4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4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81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81"/>
              </a:spcBef>
              <a:spcAft>
                <a:spcPts val="0"/>
              </a:spcAft>
              <a:buSzPts val="11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3" name="Google Shape;43;p76" descr="Jindal Steel and Power Limited (JSPL)_Jun12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903" y="528315"/>
            <a:ext cx="1239955" cy="440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on 3 non-KM">
  <p:cSld name="3 on 3 non-KM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3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03"/>
          <p:cNvSpPr txBox="1">
            <a:spLocks noGrp="1"/>
          </p:cNvSpPr>
          <p:nvPr>
            <p:ph type="body" idx="1"/>
          </p:nvPr>
        </p:nvSpPr>
        <p:spPr>
          <a:xfrm>
            <a:off x="316854" y="147869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103"/>
          <p:cNvSpPr txBox="1">
            <a:spLocks noGrp="1"/>
          </p:cNvSpPr>
          <p:nvPr>
            <p:ph type="body" idx="2"/>
          </p:nvPr>
        </p:nvSpPr>
        <p:spPr>
          <a:xfrm>
            <a:off x="316854" y="168314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69" name="Google Shape;269;p103"/>
          <p:cNvSpPr txBox="1">
            <a:spLocks noGrp="1"/>
          </p:cNvSpPr>
          <p:nvPr>
            <p:ph type="body" idx="3"/>
          </p:nvPr>
        </p:nvSpPr>
        <p:spPr>
          <a:xfrm>
            <a:off x="3273074" y="168314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70" name="Google Shape;270;p103"/>
          <p:cNvSpPr txBox="1">
            <a:spLocks noGrp="1"/>
          </p:cNvSpPr>
          <p:nvPr>
            <p:ph type="body" idx="4"/>
          </p:nvPr>
        </p:nvSpPr>
        <p:spPr>
          <a:xfrm>
            <a:off x="3273074" y="147869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103"/>
          <p:cNvSpPr txBox="1">
            <a:spLocks noGrp="1"/>
          </p:cNvSpPr>
          <p:nvPr>
            <p:ph type="body" idx="5"/>
          </p:nvPr>
        </p:nvSpPr>
        <p:spPr>
          <a:xfrm>
            <a:off x="316854" y="381352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103"/>
          <p:cNvSpPr txBox="1">
            <a:spLocks noGrp="1"/>
          </p:cNvSpPr>
          <p:nvPr>
            <p:ph type="body" idx="6"/>
          </p:nvPr>
        </p:nvSpPr>
        <p:spPr>
          <a:xfrm>
            <a:off x="316854" y="401797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73" name="Google Shape;273;p103"/>
          <p:cNvSpPr txBox="1">
            <a:spLocks noGrp="1"/>
          </p:cNvSpPr>
          <p:nvPr>
            <p:ph type="body" idx="7"/>
          </p:nvPr>
        </p:nvSpPr>
        <p:spPr>
          <a:xfrm>
            <a:off x="3273074" y="401797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74" name="Google Shape;274;p103"/>
          <p:cNvSpPr txBox="1">
            <a:spLocks noGrp="1"/>
          </p:cNvSpPr>
          <p:nvPr>
            <p:ph type="body" idx="8"/>
          </p:nvPr>
        </p:nvSpPr>
        <p:spPr>
          <a:xfrm>
            <a:off x="3273074" y="381352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5" name="Google Shape;275;p103"/>
          <p:cNvSpPr txBox="1">
            <a:spLocks noGrp="1"/>
          </p:cNvSpPr>
          <p:nvPr>
            <p:ph type="body" idx="9"/>
          </p:nvPr>
        </p:nvSpPr>
        <p:spPr>
          <a:xfrm>
            <a:off x="6232559" y="168314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76" name="Google Shape;276;p103"/>
          <p:cNvSpPr txBox="1">
            <a:spLocks noGrp="1"/>
          </p:cNvSpPr>
          <p:nvPr>
            <p:ph type="body" idx="13"/>
          </p:nvPr>
        </p:nvSpPr>
        <p:spPr>
          <a:xfrm>
            <a:off x="6232559" y="147869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Google Shape;277;p103"/>
          <p:cNvSpPr txBox="1">
            <a:spLocks noGrp="1"/>
          </p:cNvSpPr>
          <p:nvPr>
            <p:ph type="body" idx="14"/>
          </p:nvPr>
        </p:nvSpPr>
        <p:spPr>
          <a:xfrm>
            <a:off x="6232559" y="401797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78" name="Google Shape;278;p103"/>
          <p:cNvSpPr txBox="1">
            <a:spLocks noGrp="1"/>
          </p:cNvSpPr>
          <p:nvPr>
            <p:ph type="body" idx="15"/>
          </p:nvPr>
        </p:nvSpPr>
        <p:spPr>
          <a:xfrm>
            <a:off x="6232559" y="381352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103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on 1 non-KM">
  <p:cSld name="3 on 1 non-KM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4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04"/>
          <p:cNvSpPr txBox="1">
            <a:spLocks noGrp="1"/>
          </p:cNvSpPr>
          <p:nvPr>
            <p:ph type="body" idx="1"/>
          </p:nvPr>
        </p:nvSpPr>
        <p:spPr>
          <a:xfrm>
            <a:off x="316854" y="147869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3" name="Google Shape;283;p104"/>
          <p:cNvSpPr txBox="1">
            <a:spLocks noGrp="1"/>
          </p:cNvSpPr>
          <p:nvPr>
            <p:ph type="body" idx="2"/>
          </p:nvPr>
        </p:nvSpPr>
        <p:spPr>
          <a:xfrm>
            <a:off x="316854" y="168314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84" name="Google Shape;284;p104"/>
          <p:cNvSpPr txBox="1">
            <a:spLocks noGrp="1"/>
          </p:cNvSpPr>
          <p:nvPr>
            <p:ph type="body" idx="3"/>
          </p:nvPr>
        </p:nvSpPr>
        <p:spPr>
          <a:xfrm>
            <a:off x="3273074" y="168314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85" name="Google Shape;285;p104"/>
          <p:cNvSpPr txBox="1">
            <a:spLocks noGrp="1"/>
          </p:cNvSpPr>
          <p:nvPr>
            <p:ph type="body" idx="4"/>
          </p:nvPr>
        </p:nvSpPr>
        <p:spPr>
          <a:xfrm>
            <a:off x="3273074" y="147869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104"/>
          <p:cNvSpPr txBox="1">
            <a:spLocks noGrp="1"/>
          </p:cNvSpPr>
          <p:nvPr>
            <p:ph type="body" idx="5"/>
          </p:nvPr>
        </p:nvSpPr>
        <p:spPr>
          <a:xfrm>
            <a:off x="316854" y="3813528"/>
            <a:ext cx="854200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104"/>
          <p:cNvSpPr txBox="1">
            <a:spLocks noGrp="1"/>
          </p:cNvSpPr>
          <p:nvPr>
            <p:ph type="body" idx="6"/>
          </p:nvPr>
        </p:nvSpPr>
        <p:spPr>
          <a:xfrm>
            <a:off x="316854" y="4017975"/>
            <a:ext cx="854200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88" name="Google Shape;288;p104"/>
          <p:cNvSpPr txBox="1">
            <a:spLocks noGrp="1"/>
          </p:cNvSpPr>
          <p:nvPr>
            <p:ph type="body" idx="7"/>
          </p:nvPr>
        </p:nvSpPr>
        <p:spPr>
          <a:xfrm>
            <a:off x="6232559" y="168314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89" name="Google Shape;289;p104"/>
          <p:cNvSpPr txBox="1">
            <a:spLocks noGrp="1"/>
          </p:cNvSpPr>
          <p:nvPr>
            <p:ph type="body" idx="8"/>
          </p:nvPr>
        </p:nvSpPr>
        <p:spPr>
          <a:xfrm>
            <a:off x="6232559" y="147869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0" name="Google Shape;290;p104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on 3 non-KM">
  <p:cSld name="1 on 3 non-KM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05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05"/>
          <p:cNvSpPr txBox="1">
            <a:spLocks noGrp="1"/>
          </p:cNvSpPr>
          <p:nvPr>
            <p:ph type="body" idx="1"/>
          </p:nvPr>
        </p:nvSpPr>
        <p:spPr>
          <a:xfrm>
            <a:off x="316854" y="1478698"/>
            <a:ext cx="8542004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4" name="Google Shape;294;p105"/>
          <p:cNvSpPr txBox="1">
            <a:spLocks noGrp="1"/>
          </p:cNvSpPr>
          <p:nvPr>
            <p:ph type="body" idx="2"/>
          </p:nvPr>
        </p:nvSpPr>
        <p:spPr>
          <a:xfrm>
            <a:off x="316854" y="1683145"/>
            <a:ext cx="8542004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95" name="Google Shape;295;p105"/>
          <p:cNvSpPr txBox="1">
            <a:spLocks noGrp="1"/>
          </p:cNvSpPr>
          <p:nvPr>
            <p:ph type="body" idx="3"/>
          </p:nvPr>
        </p:nvSpPr>
        <p:spPr>
          <a:xfrm>
            <a:off x="316854" y="381352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6" name="Google Shape;296;p105"/>
          <p:cNvSpPr txBox="1">
            <a:spLocks noGrp="1"/>
          </p:cNvSpPr>
          <p:nvPr>
            <p:ph type="body" idx="4"/>
          </p:nvPr>
        </p:nvSpPr>
        <p:spPr>
          <a:xfrm>
            <a:off x="316854" y="401797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97" name="Google Shape;297;p105"/>
          <p:cNvSpPr txBox="1">
            <a:spLocks noGrp="1"/>
          </p:cNvSpPr>
          <p:nvPr>
            <p:ph type="body" idx="5"/>
          </p:nvPr>
        </p:nvSpPr>
        <p:spPr>
          <a:xfrm>
            <a:off x="3273074" y="401797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298" name="Google Shape;298;p105"/>
          <p:cNvSpPr txBox="1">
            <a:spLocks noGrp="1"/>
          </p:cNvSpPr>
          <p:nvPr>
            <p:ph type="body" idx="6"/>
          </p:nvPr>
        </p:nvSpPr>
        <p:spPr>
          <a:xfrm>
            <a:off x="3273074" y="381352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Google Shape;299;p105"/>
          <p:cNvSpPr txBox="1">
            <a:spLocks noGrp="1"/>
          </p:cNvSpPr>
          <p:nvPr>
            <p:ph type="body" idx="7"/>
          </p:nvPr>
        </p:nvSpPr>
        <p:spPr>
          <a:xfrm>
            <a:off x="6232559" y="4017975"/>
            <a:ext cx="2626299" cy="1790580"/>
          </a:xfrm>
          <a:prstGeom prst="rect">
            <a:avLst/>
          </a:prstGeom>
          <a:solidFill>
            <a:srgbClr val="E0E6E6"/>
          </a:solidFill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1178"/>
              </a:spcBef>
              <a:spcAft>
                <a:spcPts val="0"/>
              </a:spcAft>
              <a:buClr>
                <a:schemeClr val="accent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None/>
              <a:defRPr sz="800"/>
            </a:lvl2pPr>
            <a:lvl3pPr marL="1371600" lvl="2" indent="-2794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3pPr>
            <a:lvl4pPr marL="1828800" lvl="3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4pPr>
            <a:lvl5pPr marL="2286000" lvl="4" indent="-279400" algn="l">
              <a:spcBef>
                <a:spcPts val="91"/>
              </a:spcBef>
              <a:spcAft>
                <a:spcPts val="0"/>
              </a:spcAft>
              <a:buClr>
                <a:schemeClr val="dk2"/>
              </a:buClr>
              <a:buSzPts val="800"/>
              <a:buChar char="▪"/>
              <a:defRPr sz="800"/>
            </a:lvl5pPr>
            <a:lvl6pPr marL="2743200" lvl="5" indent="-279400" algn="l">
              <a:spcBef>
                <a:spcPts val="272"/>
              </a:spcBef>
              <a:spcAft>
                <a:spcPts val="0"/>
              </a:spcAft>
              <a:buSzPts val="800"/>
              <a:buChar char="✔"/>
              <a:defRPr sz="800"/>
            </a:lvl6pPr>
            <a:lvl7pPr marL="3200400" lvl="6" indent="-279400" algn="l">
              <a:spcBef>
                <a:spcPts val="272"/>
              </a:spcBef>
              <a:spcAft>
                <a:spcPts val="0"/>
              </a:spcAft>
              <a:buSzPts val="800"/>
              <a:buChar char="🗶"/>
              <a:defRPr sz="800"/>
            </a:lvl7pPr>
            <a:lvl8pPr marL="3657600" lvl="7" indent="-279400" algn="l">
              <a:spcBef>
                <a:spcPts val="91"/>
              </a:spcBef>
              <a:spcAft>
                <a:spcPts val="0"/>
              </a:spcAft>
              <a:buSzPts val="800"/>
              <a:buChar char="✔"/>
              <a:defRPr sz="800"/>
            </a:lvl8pPr>
            <a:lvl9pPr marL="4114800" lvl="8" indent="-279400" algn="l">
              <a:spcBef>
                <a:spcPts val="91"/>
              </a:spcBef>
              <a:spcAft>
                <a:spcPts val="0"/>
              </a:spcAft>
              <a:buSzPts val="800"/>
              <a:buChar char="🗶"/>
              <a:defRPr sz="800"/>
            </a:lvl9pPr>
          </a:lstStyle>
          <a:p>
            <a:endParaRPr/>
          </a:p>
        </p:txBody>
      </p:sp>
      <p:sp>
        <p:nvSpPr>
          <p:cNvPr id="300" name="Google Shape;300;p105"/>
          <p:cNvSpPr txBox="1">
            <a:spLocks noGrp="1"/>
          </p:cNvSpPr>
          <p:nvPr>
            <p:ph type="body" idx="8"/>
          </p:nvPr>
        </p:nvSpPr>
        <p:spPr>
          <a:xfrm>
            <a:off x="6232559" y="3813528"/>
            <a:ext cx="2626299" cy="17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0" rIns="65200" bIns="32600" anchor="t" anchorCtr="0">
            <a:spAutoFit/>
          </a:bodyPr>
          <a:lstStyle>
            <a:lvl1pPr marL="457200" lvl="0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72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6pPr>
            <a:lvl7pPr marL="3200400" lvl="6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7pPr>
            <a:lvl8pPr marL="3657600" lvl="7" indent="-228600" algn="l">
              <a:spcBef>
                <a:spcPts val="272"/>
              </a:spcBef>
              <a:spcAft>
                <a:spcPts val="0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8pPr>
            <a:lvl9pPr marL="4114800" lvl="8" indent="-228600" algn="l">
              <a:spcBef>
                <a:spcPts val="272"/>
              </a:spcBef>
              <a:spcAft>
                <a:spcPts val="181"/>
              </a:spcAft>
              <a:buSzPts val="900"/>
              <a:buNone/>
              <a:defRPr sz="900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1" name="Google Shape;301;p105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ster 1 (Orange)">
  <p:cSld name="Master 1 (Orange)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07"/>
          <p:cNvSpPr txBox="1">
            <a:spLocks noGrp="1"/>
          </p:cNvSpPr>
          <p:nvPr>
            <p:ph type="body" idx="1"/>
          </p:nvPr>
        </p:nvSpPr>
        <p:spPr>
          <a:xfrm>
            <a:off x="367812" y="1308105"/>
            <a:ext cx="6907842" cy="500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0" rIns="32600" bIns="0" anchor="t" anchorCtr="0">
            <a:noAutofit/>
          </a:bodyPr>
          <a:lstStyle>
            <a:lvl1pPr marL="457200" lvl="0" indent="-228600" algn="l">
              <a:spcBef>
                <a:spcPts val="2173"/>
              </a:spcBef>
              <a:spcAft>
                <a:spcPts val="0"/>
              </a:spcAft>
              <a:buClr>
                <a:srgbClr val="FF3300"/>
              </a:buClr>
              <a:buSzPts val="1292"/>
              <a:buNone/>
              <a:defRPr sz="1292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rgbClr val="FF3300"/>
              </a:buClr>
              <a:buSzPts val="1292"/>
              <a:buNone/>
              <a:defRPr sz="1292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0642" algn="l">
              <a:spcBef>
                <a:spcPts val="544"/>
              </a:spcBef>
              <a:spcAft>
                <a:spcPts val="0"/>
              </a:spcAft>
              <a:buClr>
                <a:srgbClr val="FF3300"/>
              </a:buClr>
              <a:buSzPts val="1292"/>
              <a:buChar char="▪"/>
              <a:defRPr sz="1292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0642" algn="l">
              <a:spcBef>
                <a:spcPts val="181"/>
              </a:spcBef>
              <a:spcAft>
                <a:spcPts val="0"/>
              </a:spcAft>
              <a:buClr>
                <a:srgbClr val="FF3300"/>
              </a:buClr>
              <a:buSzPts val="1292"/>
              <a:buChar char="▪"/>
              <a:defRPr sz="1292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0642" algn="l">
              <a:spcBef>
                <a:spcPts val="181"/>
              </a:spcBef>
              <a:spcAft>
                <a:spcPts val="0"/>
              </a:spcAft>
              <a:buClr>
                <a:srgbClr val="FF3300"/>
              </a:buClr>
              <a:buSzPts val="1292"/>
              <a:buChar char="▪"/>
              <a:defRPr sz="1292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marL="3200400" lvl="6" indent="-342900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marL="3657600" lvl="7" indent="-342900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marL="4114800" lvl="8" indent="-342900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  <p:sp>
        <p:nvSpPr>
          <p:cNvPr id="305" name="Google Shape;305;p107"/>
          <p:cNvSpPr txBox="1">
            <a:spLocks noGrp="1"/>
          </p:cNvSpPr>
          <p:nvPr>
            <p:ph type="title"/>
          </p:nvPr>
        </p:nvSpPr>
        <p:spPr>
          <a:xfrm>
            <a:off x="339977" y="594947"/>
            <a:ext cx="712763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46800" rIns="93600" bIns="46800" anchor="t" anchorCtr="0">
            <a:noAutofit/>
          </a:bodyPr>
          <a:lstStyle>
            <a:lvl1pPr lvl="0" algn="l">
              <a:lnSpc>
                <a:spcPct val="121187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600"/>
              <a:buFont typeface="Arial"/>
              <a:buNone/>
              <a:defRPr sz="16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07"/>
          <p:cNvSpPr txBox="1">
            <a:spLocks noGrp="1"/>
          </p:cNvSpPr>
          <p:nvPr>
            <p:ph type="dt" idx="10"/>
          </p:nvPr>
        </p:nvSpPr>
        <p:spPr>
          <a:xfrm>
            <a:off x="1087162" y="6533948"/>
            <a:ext cx="562655" cy="26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8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107"/>
          <p:cNvSpPr txBox="1">
            <a:spLocks noGrp="1"/>
          </p:cNvSpPr>
          <p:nvPr>
            <p:ph type="sldNum" idx="12"/>
          </p:nvPr>
        </p:nvSpPr>
        <p:spPr>
          <a:xfrm>
            <a:off x="7385538" y="6537346"/>
            <a:ext cx="1758462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" name="Google Shape;308;p107"/>
          <p:cNvSpPr txBox="1">
            <a:spLocks noGrp="1"/>
          </p:cNvSpPr>
          <p:nvPr>
            <p:ph type="body" idx="2"/>
          </p:nvPr>
        </p:nvSpPr>
        <p:spPr>
          <a:xfrm>
            <a:off x="197630" y="6535647"/>
            <a:ext cx="388248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ctr">
              <a:spcBef>
                <a:spcPts val="2173"/>
              </a:spcBef>
              <a:spcAft>
                <a:spcPts val="0"/>
              </a:spcAft>
              <a:buClr>
                <a:srgbClr val="888888"/>
              </a:buClr>
              <a:buSzPts val="1108"/>
              <a:buNone/>
              <a:defRPr sz="1108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3pPr>
            <a:lvl4pPr marL="1828800" lvl="3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5pPr>
            <a:lvl6pPr marL="2743200" lvl="5" indent="-342900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marL="3200400" lvl="6" indent="-342900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marL="3657600" lvl="7" indent="-342900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marL="4114800" lvl="8" indent="-342900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  <p:sp>
        <p:nvSpPr>
          <p:cNvPr id="309" name="Google Shape;309;p107"/>
          <p:cNvSpPr txBox="1">
            <a:spLocks noGrp="1"/>
          </p:cNvSpPr>
          <p:nvPr>
            <p:ph type="body" idx="3"/>
          </p:nvPr>
        </p:nvSpPr>
        <p:spPr>
          <a:xfrm>
            <a:off x="2151050" y="6535647"/>
            <a:ext cx="372218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l">
              <a:spcBef>
                <a:spcPts val="2173"/>
              </a:spcBef>
              <a:spcAft>
                <a:spcPts val="0"/>
              </a:spcAft>
              <a:buClr>
                <a:srgbClr val="888888"/>
              </a:buClr>
              <a:buSzPts val="1108"/>
              <a:buNone/>
              <a:defRPr sz="1108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3pPr>
            <a:lvl4pPr marL="1828800" lvl="3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5pPr>
            <a:lvl6pPr marL="2743200" lvl="5" indent="-342900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marL="3200400" lvl="6" indent="-342900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marL="3657600" lvl="7" indent="-342900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marL="4114800" lvl="8" indent="-342900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  <p:sp>
        <p:nvSpPr>
          <p:cNvPr id="310" name="Google Shape;310;p107"/>
          <p:cNvSpPr txBox="1"/>
          <p:nvPr/>
        </p:nvSpPr>
        <p:spPr>
          <a:xfrm>
            <a:off x="585878" y="6533948"/>
            <a:ext cx="227948" cy="26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8899A"/>
              </a:buClr>
              <a:buSzPts val="1108"/>
              <a:buFont typeface="Arial"/>
              <a:buNone/>
            </a:pPr>
            <a:r>
              <a:rPr lang="en-US"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108">
              <a:solidFill>
                <a:srgbClr val="8889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07"/>
          <p:cNvSpPr txBox="1"/>
          <p:nvPr/>
        </p:nvSpPr>
        <p:spPr>
          <a:xfrm>
            <a:off x="1902264" y="6533948"/>
            <a:ext cx="227948" cy="26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8899A"/>
              </a:buClr>
              <a:buSzPts val="1108"/>
              <a:buFont typeface="Arial"/>
              <a:buNone/>
            </a:pPr>
            <a:r>
              <a:rPr lang="en-US"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108">
              <a:solidFill>
                <a:srgbClr val="8889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07"/>
          <p:cNvSpPr txBox="1">
            <a:spLocks noGrp="1"/>
          </p:cNvSpPr>
          <p:nvPr>
            <p:ph type="body" idx="4"/>
          </p:nvPr>
        </p:nvSpPr>
        <p:spPr>
          <a:xfrm>
            <a:off x="4139029" y="6535647"/>
            <a:ext cx="865943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ctr">
              <a:spcBef>
                <a:spcPts val="2173"/>
              </a:spcBef>
              <a:spcAft>
                <a:spcPts val="0"/>
              </a:spcAft>
              <a:buClr>
                <a:srgbClr val="888888"/>
              </a:buClr>
              <a:buSzPts val="1108"/>
              <a:buNone/>
              <a:defRPr sz="1108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3pPr>
            <a:lvl4pPr marL="1828800" lvl="3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5pPr>
            <a:lvl6pPr marL="2743200" lvl="5" indent="-342900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marL="3200400" lvl="6" indent="-342900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marL="3657600" lvl="7" indent="-342900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marL="4114800" lvl="8" indent="-342900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08"/>
          <p:cNvSpPr txBox="1">
            <a:spLocks noGrp="1"/>
          </p:cNvSpPr>
          <p:nvPr>
            <p:ph type="body" idx="1"/>
          </p:nvPr>
        </p:nvSpPr>
        <p:spPr>
          <a:xfrm>
            <a:off x="367812" y="1308105"/>
            <a:ext cx="6907842" cy="500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0" rIns="32600" bIns="0" anchor="t" anchorCtr="0">
            <a:noAutofit/>
          </a:bodyPr>
          <a:lstStyle>
            <a:lvl1pPr marL="457200" lvl="0" indent="-228600" algn="l">
              <a:spcBef>
                <a:spcPts val="2173"/>
              </a:spcBef>
              <a:spcAft>
                <a:spcPts val="0"/>
              </a:spcAft>
              <a:buClr>
                <a:srgbClr val="FF3300"/>
              </a:buClr>
              <a:buSzPts val="1292"/>
              <a:buNone/>
              <a:defRPr sz="1292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rgbClr val="FF3300"/>
              </a:buClr>
              <a:buSzPts val="1292"/>
              <a:buNone/>
              <a:defRPr sz="1292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0642" algn="l">
              <a:spcBef>
                <a:spcPts val="544"/>
              </a:spcBef>
              <a:spcAft>
                <a:spcPts val="0"/>
              </a:spcAft>
              <a:buClr>
                <a:srgbClr val="FF3300"/>
              </a:buClr>
              <a:buSzPts val="1292"/>
              <a:buChar char="▪"/>
              <a:defRPr sz="1292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0642" algn="l">
              <a:spcBef>
                <a:spcPts val="181"/>
              </a:spcBef>
              <a:spcAft>
                <a:spcPts val="0"/>
              </a:spcAft>
              <a:buClr>
                <a:srgbClr val="FF3300"/>
              </a:buClr>
              <a:buSzPts val="1292"/>
              <a:buChar char="▪"/>
              <a:defRPr sz="1292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0642" algn="l">
              <a:spcBef>
                <a:spcPts val="181"/>
              </a:spcBef>
              <a:spcAft>
                <a:spcPts val="0"/>
              </a:spcAft>
              <a:buClr>
                <a:srgbClr val="FF3300"/>
              </a:buClr>
              <a:buSzPts val="1292"/>
              <a:buChar char="▪"/>
              <a:defRPr sz="1292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marL="3200400" lvl="6" indent="-342900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marL="3657600" lvl="7" indent="-342900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marL="4114800" lvl="8" indent="-342900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  <p:sp>
        <p:nvSpPr>
          <p:cNvPr id="315" name="Google Shape;315;p108"/>
          <p:cNvSpPr txBox="1">
            <a:spLocks noGrp="1"/>
          </p:cNvSpPr>
          <p:nvPr>
            <p:ph type="title"/>
          </p:nvPr>
        </p:nvSpPr>
        <p:spPr>
          <a:xfrm>
            <a:off x="339977" y="594947"/>
            <a:ext cx="712763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600" tIns="46800" rIns="93600" bIns="46800" anchor="t" anchorCtr="0">
            <a:noAutofit/>
          </a:bodyPr>
          <a:lstStyle>
            <a:lvl1pPr lvl="0" algn="l">
              <a:lnSpc>
                <a:spcPct val="121187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600"/>
              <a:buFont typeface="Arial"/>
              <a:buNone/>
              <a:defRPr sz="16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08"/>
          <p:cNvSpPr txBox="1">
            <a:spLocks noGrp="1"/>
          </p:cNvSpPr>
          <p:nvPr>
            <p:ph type="dt" idx="10"/>
          </p:nvPr>
        </p:nvSpPr>
        <p:spPr>
          <a:xfrm>
            <a:off x="1087162" y="6533948"/>
            <a:ext cx="562655" cy="26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8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7" name="Google Shape;317;p108"/>
          <p:cNvSpPr txBox="1">
            <a:spLocks noGrp="1"/>
          </p:cNvSpPr>
          <p:nvPr>
            <p:ph type="sldNum" idx="12"/>
          </p:nvPr>
        </p:nvSpPr>
        <p:spPr>
          <a:xfrm>
            <a:off x="7385538" y="6537346"/>
            <a:ext cx="1758462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8" name="Google Shape;318;p108"/>
          <p:cNvSpPr txBox="1">
            <a:spLocks noGrp="1"/>
          </p:cNvSpPr>
          <p:nvPr>
            <p:ph type="body" idx="2"/>
          </p:nvPr>
        </p:nvSpPr>
        <p:spPr>
          <a:xfrm>
            <a:off x="197630" y="6535647"/>
            <a:ext cx="388248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ctr">
              <a:spcBef>
                <a:spcPts val="2173"/>
              </a:spcBef>
              <a:spcAft>
                <a:spcPts val="0"/>
              </a:spcAft>
              <a:buClr>
                <a:srgbClr val="888888"/>
              </a:buClr>
              <a:buSzPts val="1108"/>
              <a:buNone/>
              <a:defRPr sz="1108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3pPr>
            <a:lvl4pPr marL="1828800" lvl="3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5pPr>
            <a:lvl6pPr marL="2743200" lvl="5" indent="-342900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marL="3200400" lvl="6" indent="-342900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marL="3657600" lvl="7" indent="-342900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marL="4114800" lvl="8" indent="-342900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  <p:sp>
        <p:nvSpPr>
          <p:cNvPr id="319" name="Google Shape;319;p108"/>
          <p:cNvSpPr txBox="1">
            <a:spLocks noGrp="1"/>
          </p:cNvSpPr>
          <p:nvPr>
            <p:ph type="body" idx="3"/>
          </p:nvPr>
        </p:nvSpPr>
        <p:spPr>
          <a:xfrm>
            <a:off x="2151050" y="6535647"/>
            <a:ext cx="372218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l">
              <a:spcBef>
                <a:spcPts val="2173"/>
              </a:spcBef>
              <a:spcAft>
                <a:spcPts val="0"/>
              </a:spcAft>
              <a:buClr>
                <a:srgbClr val="888888"/>
              </a:buClr>
              <a:buSzPts val="1108"/>
              <a:buNone/>
              <a:defRPr sz="1108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3pPr>
            <a:lvl4pPr marL="1828800" lvl="3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5pPr>
            <a:lvl6pPr marL="2743200" lvl="5" indent="-342900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marL="3200400" lvl="6" indent="-342900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marL="3657600" lvl="7" indent="-342900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marL="4114800" lvl="8" indent="-342900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  <p:sp>
        <p:nvSpPr>
          <p:cNvPr id="320" name="Google Shape;320;p108"/>
          <p:cNvSpPr txBox="1"/>
          <p:nvPr/>
        </p:nvSpPr>
        <p:spPr>
          <a:xfrm>
            <a:off x="585878" y="6533948"/>
            <a:ext cx="227948" cy="26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8899A"/>
              </a:buClr>
              <a:buSzPts val="1108"/>
              <a:buFont typeface="Arial"/>
              <a:buNone/>
            </a:pPr>
            <a:r>
              <a:rPr lang="en-US"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108">
              <a:solidFill>
                <a:srgbClr val="8889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08"/>
          <p:cNvSpPr txBox="1"/>
          <p:nvPr/>
        </p:nvSpPr>
        <p:spPr>
          <a:xfrm>
            <a:off x="1902264" y="6533948"/>
            <a:ext cx="227948" cy="26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88899A"/>
              </a:buClr>
              <a:buSzPts val="1108"/>
              <a:buFont typeface="Arial"/>
              <a:buNone/>
            </a:pPr>
            <a:r>
              <a:rPr lang="en-US" sz="1108">
                <a:solidFill>
                  <a:srgbClr val="88899A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1108">
              <a:solidFill>
                <a:srgbClr val="88899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08"/>
          <p:cNvSpPr txBox="1">
            <a:spLocks noGrp="1"/>
          </p:cNvSpPr>
          <p:nvPr>
            <p:ph type="body" idx="4"/>
          </p:nvPr>
        </p:nvSpPr>
        <p:spPr>
          <a:xfrm>
            <a:off x="4139029" y="6535647"/>
            <a:ext cx="865943" cy="26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457200" lvl="0" indent="-228600" algn="ctr">
              <a:spcBef>
                <a:spcPts val="2173"/>
              </a:spcBef>
              <a:spcAft>
                <a:spcPts val="0"/>
              </a:spcAft>
              <a:buClr>
                <a:srgbClr val="888888"/>
              </a:buClr>
              <a:buSzPts val="1108"/>
              <a:buNone/>
              <a:defRPr sz="1108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3pPr>
            <a:lvl4pPr marL="1828800" lvl="3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5pPr>
            <a:lvl6pPr marL="2743200" lvl="5" indent="-342900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marL="3200400" lvl="6" indent="-342900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marL="3657600" lvl="7" indent="-342900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marL="4114800" lvl="8" indent="-342900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aster 1 (Orange)">
  <p:cSld name="4_Master 1 (Orange)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09"/>
          <p:cNvSpPr txBox="1">
            <a:spLocks noGrp="1"/>
          </p:cNvSpPr>
          <p:nvPr>
            <p:ph type="sldNum" idx="12"/>
          </p:nvPr>
        </p:nvSpPr>
        <p:spPr>
          <a:xfrm>
            <a:off x="6553200" y="635642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0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1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0" rIns="32600" bIns="0" anchor="b" anchorCtr="0">
            <a:noAutofit/>
          </a:bodyPr>
          <a:lstStyle>
            <a:lvl1pPr marL="457200" lvl="0" indent="-228600" algn="l">
              <a:spcBef>
                <a:spcPts val="2173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544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544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81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81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8" name="Google Shape;328;p11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0" rIns="32600" bIns="0" anchor="t" anchorCtr="0">
            <a:noAutofit/>
          </a:bodyPr>
          <a:lstStyle>
            <a:lvl1pPr marL="457200" lvl="0" indent="-228600" algn="l">
              <a:spcBef>
                <a:spcPts val="2173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/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marL="1371600" lvl="2" indent="-3429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 sz="1800"/>
            </a:lvl3pPr>
            <a:lvl4pPr marL="1828800" lvl="3" indent="-3302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600"/>
              <a:buChar char="▪"/>
              <a:defRPr sz="1600"/>
            </a:lvl4pPr>
            <a:lvl5pPr marL="2286000" lvl="4" indent="-3302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600"/>
              <a:buChar char="▪"/>
              <a:defRPr sz="1600"/>
            </a:lvl5pPr>
            <a:lvl6pPr marL="2743200" lvl="5" indent="-330200" algn="l">
              <a:spcBef>
                <a:spcPts val="544"/>
              </a:spcBef>
              <a:spcAft>
                <a:spcPts val="0"/>
              </a:spcAft>
              <a:buSzPts val="1600"/>
              <a:buChar char="✔"/>
              <a:defRPr sz="1600"/>
            </a:lvl6pPr>
            <a:lvl7pPr marL="3200400" lvl="6" indent="-330200" algn="l">
              <a:spcBef>
                <a:spcPts val="544"/>
              </a:spcBef>
              <a:spcAft>
                <a:spcPts val="0"/>
              </a:spcAft>
              <a:buSzPts val="1600"/>
              <a:buChar char="🗶"/>
              <a:defRPr sz="1600"/>
            </a:lvl7pPr>
            <a:lvl8pPr marL="3657600" lvl="7" indent="-330200" algn="l">
              <a:spcBef>
                <a:spcPts val="181"/>
              </a:spcBef>
              <a:spcAft>
                <a:spcPts val="0"/>
              </a:spcAft>
              <a:buSzPts val="1600"/>
              <a:buChar char="✔"/>
              <a:defRPr sz="1600"/>
            </a:lvl8pPr>
            <a:lvl9pPr marL="4114800" lvl="8" indent="-330200" algn="l">
              <a:spcBef>
                <a:spcPts val="181"/>
              </a:spcBef>
              <a:spcAft>
                <a:spcPts val="0"/>
              </a:spcAft>
              <a:buSzPts val="1600"/>
              <a:buChar char="🗶"/>
              <a:defRPr sz="1600"/>
            </a:lvl9pPr>
          </a:lstStyle>
          <a:p>
            <a:endParaRPr/>
          </a:p>
        </p:txBody>
      </p:sp>
      <p:sp>
        <p:nvSpPr>
          <p:cNvPr id="329" name="Google Shape;329;p110"/>
          <p:cNvSpPr txBox="1">
            <a:spLocks noGrp="1"/>
          </p:cNvSpPr>
          <p:nvPr>
            <p:ph type="body" idx="3"/>
          </p:nvPr>
        </p:nvSpPr>
        <p:spPr>
          <a:xfrm>
            <a:off x="4645029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0" rIns="32600" bIns="0" anchor="b" anchorCtr="0">
            <a:noAutofit/>
          </a:bodyPr>
          <a:lstStyle>
            <a:lvl1pPr marL="457200" lvl="0" indent="-228600" algn="l">
              <a:spcBef>
                <a:spcPts val="2173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544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544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81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81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0" name="Google Shape;330;p110"/>
          <p:cNvSpPr txBox="1">
            <a:spLocks noGrp="1"/>
          </p:cNvSpPr>
          <p:nvPr>
            <p:ph type="body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0" rIns="32600" bIns="0" anchor="t" anchorCtr="0">
            <a:noAutofit/>
          </a:bodyPr>
          <a:lstStyle>
            <a:lvl1pPr marL="457200" lvl="0" indent="-228600" algn="l">
              <a:spcBef>
                <a:spcPts val="2173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/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marL="1371600" lvl="2" indent="-3429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 sz="1800"/>
            </a:lvl3pPr>
            <a:lvl4pPr marL="1828800" lvl="3" indent="-3302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600"/>
              <a:buChar char="▪"/>
              <a:defRPr sz="1600"/>
            </a:lvl4pPr>
            <a:lvl5pPr marL="2286000" lvl="4" indent="-3302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600"/>
              <a:buChar char="▪"/>
              <a:defRPr sz="1600"/>
            </a:lvl5pPr>
            <a:lvl6pPr marL="2743200" lvl="5" indent="-330200" algn="l">
              <a:spcBef>
                <a:spcPts val="544"/>
              </a:spcBef>
              <a:spcAft>
                <a:spcPts val="0"/>
              </a:spcAft>
              <a:buSzPts val="1600"/>
              <a:buChar char="✔"/>
              <a:defRPr sz="1600"/>
            </a:lvl6pPr>
            <a:lvl7pPr marL="3200400" lvl="6" indent="-330200" algn="l">
              <a:spcBef>
                <a:spcPts val="544"/>
              </a:spcBef>
              <a:spcAft>
                <a:spcPts val="0"/>
              </a:spcAft>
              <a:buSzPts val="1600"/>
              <a:buChar char="🗶"/>
              <a:defRPr sz="1600"/>
            </a:lvl7pPr>
            <a:lvl8pPr marL="3657600" lvl="7" indent="-330200" algn="l">
              <a:spcBef>
                <a:spcPts val="181"/>
              </a:spcBef>
              <a:spcAft>
                <a:spcPts val="0"/>
              </a:spcAft>
              <a:buSzPts val="1600"/>
              <a:buChar char="✔"/>
              <a:defRPr sz="1600"/>
            </a:lvl8pPr>
            <a:lvl9pPr marL="4114800" lvl="8" indent="-330200" algn="l">
              <a:spcBef>
                <a:spcPts val="181"/>
              </a:spcBef>
              <a:spcAft>
                <a:spcPts val="0"/>
              </a:spcAft>
              <a:buSzPts val="1600"/>
              <a:buChar char="🗶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9" name="Google Shape;339;p60"/>
          <p:cNvSpPr txBox="1"/>
          <p:nvPr/>
        </p:nvSpPr>
        <p:spPr>
          <a:xfrm>
            <a:off x="3505200" y="6292850"/>
            <a:ext cx="2971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Copyright © 2014 Jindal Steel &amp; Power Ltd.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 divider">
  <p:cSld name="Tab divi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77" descr="13csg0023_Client Pitchbook Divi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7"/>
          <p:cNvSpPr txBox="1">
            <a:spLocks noGrp="1"/>
          </p:cNvSpPr>
          <p:nvPr>
            <p:ph type="ctrTitle"/>
          </p:nvPr>
        </p:nvSpPr>
        <p:spPr>
          <a:xfrm>
            <a:off x="316854" y="3486750"/>
            <a:ext cx="8542004" cy="2743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32250" tIns="6500" rIns="4890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7"/>
          <p:cNvSpPr txBox="1">
            <a:spLocks noGrp="1"/>
          </p:cNvSpPr>
          <p:nvPr>
            <p:ph type="subTitle" idx="1"/>
          </p:nvPr>
        </p:nvSpPr>
        <p:spPr>
          <a:xfrm>
            <a:off x="316854" y="1478042"/>
            <a:ext cx="8542004" cy="200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32250" tIns="0" rIns="489025" bIns="182875" anchor="b" anchorCtr="0">
            <a:noAutofit/>
          </a:bodyPr>
          <a:lstStyle>
            <a:lvl1pPr lvl="0" algn="l">
              <a:spcBef>
                <a:spcPts val="217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2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lvl="2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3pPr>
            <a:lvl4pPr lvl="3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4pPr>
            <a:lvl5pPr lvl="4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5pPr>
            <a:lvl6pPr lvl="5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lvl="6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lvl="7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lvl="8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  <p:pic>
        <p:nvPicPr>
          <p:cNvPr id="48" name="Google Shape;48;p77" descr="Jindal Steel and Power Limited (JSPL)_Jun12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903" y="528315"/>
            <a:ext cx="1239955" cy="440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6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9" name="Google Shape;349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5" name="Google Shape;355;p6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56" name="Google Shape;356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1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1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1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3" name="Google Shape;373;p11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4" name="Google Shape;374;p11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5" name="Google Shape;375;p11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6" name="Google Shape;376;p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1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1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1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2" name="Google Shape;382;p11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83" name="Google Shape;383;p1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1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9" name="Google Shape;389;p1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90" name="Google Shape;390;p1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1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1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1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endix divider">
  <p:cSld name="Appendix divi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8" descr="13csg0023_Client Pitchbook Divider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8"/>
          <p:cNvSpPr txBox="1">
            <a:spLocks noGrp="1"/>
          </p:cNvSpPr>
          <p:nvPr>
            <p:ph type="ctrTitle"/>
          </p:nvPr>
        </p:nvSpPr>
        <p:spPr>
          <a:xfrm>
            <a:off x="316854" y="3486750"/>
            <a:ext cx="8542004" cy="2743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32250" tIns="6500" rIns="489025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8"/>
          <p:cNvSpPr txBox="1">
            <a:spLocks noGrp="1"/>
          </p:cNvSpPr>
          <p:nvPr>
            <p:ph type="subTitle" idx="1"/>
          </p:nvPr>
        </p:nvSpPr>
        <p:spPr>
          <a:xfrm>
            <a:off x="316854" y="1478042"/>
            <a:ext cx="8542004" cy="200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32250" tIns="0" rIns="489025" bIns="182875" anchor="b" anchorCtr="0">
            <a:noAutofit/>
          </a:bodyPr>
          <a:lstStyle>
            <a:lvl1pPr lvl="0" algn="l">
              <a:spcBef>
                <a:spcPts val="2173"/>
              </a:spcBef>
              <a:spcAft>
                <a:spcPts val="0"/>
              </a:spcAft>
              <a:buClr>
                <a:schemeClr val="accent1"/>
              </a:buClr>
              <a:buSzPts val="2200"/>
              <a:buNone/>
              <a:defRPr sz="22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lvl="2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3pPr>
            <a:lvl4pPr lvl="3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4pPr>
            <a:lvl5pPr lvl="4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5pPr>
            <a:lvl6pPr lvl="5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lvl="6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lvl="7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lvl="8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  <p:pic>
        <p:nvPicPr>
          <p:cNvPr id="53" name="Google Shape;53;p78" descr="Jindal Steel and Power Limited (JSPL)_Jun12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903" y="528315"/>
            <a:ext cx="1239955" cy="440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7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4" name="Google Shape;424;p7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25" name="Google Shape;425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7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1" name="Google Shape;431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7" name="Google Shape;437;p1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3" name="Google Shape;443;p1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4" name="Google Shape;444;p1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1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1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0" name="Google Shape;450;p1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1" name="Google Shape;451;p1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2" name="Google Shape;452;p1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3" name="Google Shape;453;p1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1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1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1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1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4" name="Google Shape;464;p1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65" name="Google Shape;465;p1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32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1" name="Google Shape;471;p1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3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7" name="Google Shape;477;p1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9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4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64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64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64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6" name="Google Shape;496;p11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7" name="Google Shape;497;p117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8" name="Google Shape;498;p117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9" name="Google Shape;499;p117"/>
          <p:cNvSpPr txBox="1"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440"/>
              </a:spcBef>
              <a:spcAft>
                <a:spcPts val="0"/>
              </a:spcAft>
              <a:buSzPts val="2860"/>
              <a:buNone/>
              <a:defRPr sz="2200">
                <a:solidFill>
                  <a:schemeClr val="dk2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SzPts val="234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SzPts val="208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SzPts val="182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300"/>
              </a:spcAft>
              <a:buSzPts val="182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117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17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17"/>
          <p:cNvSpPr txBox="1"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912"/>
              <a:buChar char="*"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18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5" name="Google Shape;505;p11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6" name="Google Shape;506;p11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7" name="Google Shape;507;p118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08" name="Google Shape;508;p118"/>
          <p:cNvSpPr txBox="1"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18"/>
          <p:cNvSpPr txBox="1"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400"/>
              </a:spcBef>
              <a:spcAft>
                <a:spcPts val="0"/>
              </a:spcAft>
              <a:buSzPts val="26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8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118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118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19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19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19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19"/>
          <p:cNvSpPr txBox="1">
            <a:spLocks noGrp="1"/>
          </p:cNvSpPr>
          <p:nvPr>
            <p:ph type="body" idx="1"/>
          </p:nvPr>
        </p:nvSpPr>
        <p:spPr>
          <a:xfrm>
            <a:off x="1142999" y="731519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517" name="Google Shape;517;p119"/>
          <p:cNvSpPr txBox="1">
            <a:spLocks noGrp="1"/>
          </p:cNvSpPr>
          <p:nvPr>
            <p:ph type="body" idx="2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20"/>
          <p:cNvSpPr txBox="1"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20" name="Google Shape;520;p120"/>
          <p:cNvSpPr txBox="1">
            <a:spLocks noGrp="1"/>
          </p:cNvSpPr>
          <p:nvPr>
            <p:ph type="body" idx="2"/>
          </p:nvPr>
        </p:nvSpPr>
        <p:spPr>
          <a:xfrm>
            <a:off x="1156447" y="1400327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21" name="Google Shape;521;p120"/>
          <p:cNvSpPr txBox="1">
            <a:spLocks noGrp="1"/>
          </p:cNvSpPr>
          <p:nvPr>
            <p:ph type="body" idx="3"/>
          </p:nvPr>
        </p:nvSpPr>
        <p:spPr>
          <a:xfrm>
            <a:off x="4647302" y="731520"/>
            <a:ext cx="3346704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SzPts val="3120"/>
              <a:buNone/>
              <a:defRPr sz="2400" b="1" i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6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234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208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300"/>
              </a:spcAft>
              <a:buSzPts val="2080"/>
              <a:buNone/>
              <a:defRPr sz="1600" b="1"/>
            </a:lvl9pPr>
          </a:lstStyle>
          <a:p>
            <a:endParaRPr/>
          </a:p>
        </p:txBody>
      </p:sp>
      <p:sp>
        <p:nvSpPr>
          <p:cNvPr id="522" name="Google Shape;522;p120"/>
          <p:cNvSpPr txBox="1">
            <a:spLocks noGrp="1"/>
          </p:cNvSpPr>
          <p:nvPr>
            <p:ph type="body" idx="4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2pPr>
            <a:lvl3pPr marL="1371600" lvl="2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5pPr>
            <a:lvl6pPr marL="2743200" lvl="5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6pPr>
            <a:lvl7pPr marL="3200400" lvl="6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7pPr>
            <a:lvl8pPr marL="3657600" lvl="7" indent="-360679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8pPr>
            <a:lvl9pPr marL="4114800" lvl="8" indent="-360679" algn="l">
              <a:spcBef>
                <a:spcPts val="320"/>
              </a:spcBef>
              <a:spcAft>
                <a:spcPts val="300"/>
              </a:spcAft>
              <a:buSzPts val="2080"/>
              <a:buChar char="*"/>
              <a:defRPr sz="1600"/>
            </a:lvl9pPr>
          </a:lstStyle>
          <a:p>
            <a:endParaRPr/>
          </a:p>
        </p:txBody>
      </p:sp>
      <p:sp>
        <p:nvSpPr>
          <p:cNvPr id="523" name="Google Shape;523;p120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0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0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1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1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121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22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2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22"/>
          <p:cNvSpPr txBox="1"/>
          <p:nvPr/>
        </p:nvSpPr>
        <p:spPr>
          <a:xfrm>
            <a:off x="1143000" y="6569849"/>
            <a:ext cx="2971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Copyright © 2015 Jindal Steel &amp; Power Ltd.</a:t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23"/>
          <p:cNvSpPr txBox="1"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84"/>
              <a:buChar char="*"/>
              <a:defRPr sz="28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23"/>
          <p:cNvSpPr txBox="1">
            <a:spLocks noGrp="1"/>
          </p:cNvSpPr>
          <p:nvPr>
            <p:ph type="body" idx="1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10210" algn="l">
              <a:spcBef>
                <a:spcPts val="440"/>
              </a:spcBef>
              <a:spcAft>
                <a:spcPts val="0"/>
              </a:spcAft>
              <a:buSzPts val="2860"/>
              <a:buChar char="*"/>
              <a:defRPr sz="2200"/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 sz="1800"/>
            </a:lvl3pPr>
            <a:lvl4pPr marL="1828800" lvl="3" indent="-360680" algn="l">
              <a:spcBef>
                <a:spcPts val="320"/>
              </a:spcBef>
              <a:spcAft>
                <a:spcPts val="0"/>
              </a:spcAft>
              <a:buSzPts val="2080"/>
              <a:buChar char="*"/>
              <a:defRPr sz="1600"/>
            </a:lvl4pPr>
            <a:lvl5pPr marL="2286000" lvl="4" indent="-344170" algn="l">
              <a:spcBef>
                <a:spcPts val="300"/>
              </a:spcBef>
              <a:spcAft>
                <a:spcPts val="0"/>
              </a:spcAft>
              <a:buSzPts val="1820"/>
              <a:buChar char="*"/>
              <a:defRPr sz="1400"/>
            </a:lvl5pPr>
            <a:lvl6pPr marL="2743200" lvl="5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6pPr>
            <a:lvl7pPr marL="3200400" lvl="6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7pPr>
            <a:lvl8pPr marL="3657600" lvl="7" indent="-393700" algn="l">
              <a:spcBef>
                <a:spcPts val="400"/>
              </a:spcBef>
              <a:spcAft>
                <a:spcPts val="0"/>
              </a:spcAft>
              <a:buSzPts val="2600"/>
              <a:buChar char="*"/>
              <a:defRPr sz="2000"/>
            </a:lvl8pPr>
            <a:lvl9pPr marL="4114800" lvl="8" indent="-393700" algn="l">
              <a:spcBef>
                <a:spcPts val="400"/>
              </a:spcBef>
              <a:spcAft>
                <a:spcPts val="300"/>
              </a:spcAft>
              <a:buSzPts val="2600"/>
              <a:buChar char="*"/>
              <a:defRPr sz="2000"/>
            </a:lvl9pPr>
          </a:lstStyle>
          <a:p>
            <a:endParaRPr/>
          </a:p>
        </p:txBody>
      </p:sp>
      <p:sp>
        <p:nvSpPr>
          <p:cNvPr id="537" name="Google Shape;537;p123"/>
          <p:cNvSpPr txBox="1">
            <a:spLocks noGrp="1"/>
          </p:cNvSpPr>
          <p:nvPr>
            <p:ph type="body" idx="2"/>
          </p:nvPr>
        </p:nvSpPr>
        <p:spPr>
          <a:xfrm>
            <a:off x="1075765" y="3497802"/>
            <a:ext cx="3388660" cy="213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820"/>
              <a:buNone/>
              <a:defRPr sz="14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538" name="Google Shape;538;p12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23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24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rgbClr val="FFFFFF">
                  <a:alpha val="91764"/>
                </a:srgbClr>
              </a:gs>
              <a:gs pos="37000">
                <a:srgbClr val="FFFFFF">
                  <a:alpha val="76862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2" name="Google Shape;542;p12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rgbClr val="FFFFFF">
                  <a:alpha val="89803"/>
                </a:srgbClr>
              </a:gs>
              <a:gs pos="48000">
                <a:srgbClr val="FFFFFF">
                  <a:alpha val="62745"/>
                </a:srgbClr>
              </a:gs>
              <a:gs pos="100000">
                <a:srgbClr val="B4DCFA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3" name="Google Shape;543;p124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4" name="Google Shape;544;p124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45" name="Google Shape;545;p124"/>
          <p:cNvSpPr>
            <a:spLocks noGrp="1"/>
          </p:cNvSpPr>
          <p:nvPr>
            <p:ph type="pic" idx="2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rgbClr val="8BC9F7"/>
          </a:solidFill>
          <a:ln>
            <a:noFill/>
          </a:ln>
          <a:effectLst>
            <a:reflection stA="23000" endA="300" endPos="28000" sy="-100000" algn="bl" rotWithShape="0"/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C3260C"/>
              </a:buClr>
              <a:buSzPts val="3640"/>
              <a:buFont typeface="Georgia"/>
              <a:buNone/>
              <a:defRPr sz="2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C3260C"/>
              </a:buClr>
              <a:buSzPts val="3120"/>
              <a:buFont typeface="Georgia"/>
              <a:buNone/>
              <a:defRPr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400"/>
              </a:spcBef>
              <a:spcAft>
                <a:spcPts val="300"/>
              </a:spcAft>
              <a:buClr>
                <a:srgbClr val="C3260C"/>
              </a:buClr>
              <a:buSzPts val="2600"/>
              <a:buFont typeface="Georgia"/>
              <a:buNone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46" name="Google Shape;546;p124"/>
          <p:cNvSpPr txBox="1">
            <a:spLocks noGrp="1"/>
          </p:cNvSpPr>
          <p:nvPr>
            <p:ph type="body" idx="1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360680" algn="l">
              <a:spcBef>
                <a:spcPts val="320"/>
              </a:spcBef>
              <a:spcAft>
                <a:spcPts val="0"/>
              </a:spcAft>
              <a:buSzPts val="2080"/>
              <a:buFont typeface="Georgia"/>
              <a:buChar char="*"/>
              <a:defRPr sz="1600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560"/>
              <a:buNone/>
              <a:defRPr sz="1200"/>
            </a:lvl2pPr>
            <a:lvl3pPr marL="1371600" lvl="2" indent="-228600" algn="l">
              <a:spcBef>
                <a:spcPts val="300"/>
              </a:spcBef>
              <a:spcAft>
                <a:spcPts val="0"/>
              </a:spcAft>
              <a:buSzPts val="1300"/>
              <a:buNone/>
              <a:defRPr sz="1000"/>
            </a:lvl3pPr>
            <a:lvl4pPr marL="1828800" lvl="3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4pPr>
            <a:lvl5pPr marL="2286000" lvl="4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6pPr>
            <a:lvl7pPr marL="3200400" lvl="6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7pPr>
            <a:lvl8pPr marL="3657600" lvl="7" indent="-228600" algn="l">
              <a:spcBef>
                <a:spcPts val="300"/>
              </a:spcBef>
              <a:spcAft>
                <a:spcPts val="0"/>
              </a:spcAft>
              <a:buSzPts val="1170"/>
              <a:buNone/>
              <a:defRPr sz="900"/>
            </a:lvl8pPr>
            <a:lvl9pPr marL="4114800" lvl="8" indent="-228600" algn="l">
              <a:spcBef>
                <a:spcPts val="300"/>
              </a:spcBef>
              <a:spcAft>
                <a:spcPts val="300"/>
              </a:spcAft>
              <a:buSzPts val="1170"/>
              <a:buNone/>
              <a:defRPr sz="900"/>
            </a:lvl9pPr>
          </a:lstStyle>
          <a:p>
            <a:endParaRPr/>
          </a:p>
        </p:txBody>
      </p:sp>
      <p:sp>
        <p:nvSpPr>
          <p:cNvPr id="547" name="Google Shape;547;p124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124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24"/>
          <p:cNvSpPr txBox="1"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 sz="4600"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25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4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25"/>
          <p:cNvSpPr txBox="1">
            <a:spLocks noGrp="1"/>
          </p:cNvSpPr>
          <p:nvPr>
            <p:ph type="body" idx="1"/>
          </p:nvPr>
        </p:nvSpPr>
        <p:spPr>
          <a:xfrm rot="5400000">
            <a:off x="3368040" y="-731521"/>
            <a:ext cx="3474720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553" name="Google Shape;553;p125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125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0"/>
          <p:cNvSpPr txBox="1"/>
          <p:nvPr/>
        </p:nvSpPr>
        <p:spPr>
          <a:xfrm>
            <a:off x="318342" y="-177078"/>
            <a:ext cx="425236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13.02cm</a:t>
            </a:r>
            <a:endParaRPr/>
          </a:p>
        </p:txBody>
      </p:sp>
      <p:sp>
        <p:nvSpPr>
          <p:cNvPr id="58" name="Google Shape;58;p80"/>
          <p:cNvSpPr txBox="1"/>
          <p:nvPr/>
        </p:nvSpPr>
        <p:spPr>
          <a:xfrm>
            <a:off x="1432019" y="-177078"/>
            <a:ext cx="372872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8.47cm</a:t>
            </a:r>
            <a:endParaRPr/>
          </a:p>
        </p:txBody>
      </p:sp>
      <p:sp>
        <p:nvSpPr>
          <p:cNvPr id="59" name="Google Shape;59;p80"/>
          <p:cNvSpPr txBox="1"/>
          <p:nvPr/>
        </p:nvSpPr>
        <p:spPr>
          <a:xfrm>
            <a:off x="2130436" y="-177078"/>
            <a:ext cx="372873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7.47cm</a:t>
            </a:r>
            <a:endParaRPr/>
          </a:p>
        </p:txBody>
      </p:sp>
      <p:sp>
        <p:nvSpPr>
          <p:cNvPr id="60" name="Google Shape;60;p80"/>
          <p:cNvSpPr txBox="1"/>
          <p:nvPr/>
        </p:nvSpPr>
        <p:spPr>
          <a:xfrm>
            <a:off x="4959688" y="-177078"/>
            <a:ext cx="372872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2.33cm</a:t>
            </a:r>
            <a:endParaRPr/>
          </a:p>
        </p:txBody>
      </p:sp>
      <p:sp>
        <p:nvSpPr>
          <p:cNvPr id="61" name="Google Shape;61;p80"/>
          <p:cNvSpPr txBox="1"/>
          <p:nvPr/>
        </p:nvSpPr>
        <p:spPr>
          <a:xfrm>
            <a:off x="5658105" y="-177078"/>
            <a:ext cx="372873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3.33cm</a:t>
            </a:r>
            <a:endParaRPr/>
          </a:p>
        </p:txBody>
      </p:sp>
      <p:sp>
        <p:nvSpPr>
          <p:cNvPr id="62" name="Google Shape;62;p80"/>
          <p:cNvSpPr txBox="1"/>
          <p:nvPr/>
        </p:nvSpPr>
        <p:spPr>
          <a:xfrm>
            <a:off x="8434997" y="-177078"/>
            <a:ext cx="425235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13.13cm</a:t>
            </a:r>
            <a:endParaRPr/>
          </a:p>
        </p:txBody>
      </p:sp>
      <p:sp>
        <p:nvSpPr>
          <p:cNvPr id="63" name="Google Shape;63;p80"/>
          <p:cNvSpPr txBox="1"/>
          <p:nvPr/>
        </p:nvSpPr>
        <p:spPr>
          <a:xfrm>
            <a:off x="-372870" y="349795"/>
            <a:ext cx="372872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8.91cm</a:t>
            </a:r>
            <a:endParaRPr/>
          </a:p>
        </p:txBody>
      </p:sp>
      <p:sp>
        <p:nvSpPr>
          <p:cNvPr id="64" name="Google Shape;64;p80"/>
          <p:cNvSpPr txBox="1"/>
          <p:nvPr/>
        </p:nvSpPr>
        <p:spPr>
          <a:xfrm>
            <a:off x="-372870" y="1301619"/>
            <a:ext cx="372872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5.99cm</a:t>
            </a:r>
            <a:endParaRPr/>
          </a:p>
        </p:txBody>
      </p:sp>
      <p:sp>
        <p:nvSpPr>
          <p:cNvPr id="65" name="Google Shape;65;p80"/>
          <p:cNvSpPr txBox="1"/>
          <p:nvPr/>
        </p:nvSpPr>
        <p:spPr>
          <a:xfrm>
            <a:off x="-372870" y="3765156"/>
            <a:ext cx="372872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1.19cm</a:t>
            </a:r>
            <a:endParaRPr/>
          </a:p>
        </p:txBody>
      </p:sp>
      <p:sp>
        <p:nvSpPr>
          <p:cNvPr id="66" name="Google Shape;66;p80"/>
          <p:cNvSpPr txBox="1"/>
          <p:nvPr/>
        </p:nvSpPr>
        <p:spPr>
          <a:xfrm>
            <a:off x="-372870" y="5631476"/>
            <a:ext cx="372872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7.31cm</a:t>
            </a:r>
            <a:endParaRPr/>
          </a:p>
        </p:txBody>
      </p:sp>
      <p:sp>
        <p:nvSpPr>
          <p:cNvPr id="67" name="Google Shape;67;p80"/>
          <p:cNvSpPr txBox="1"/>
          <p:nvPr/>
        </p:nvSpPr>
        <p:spPr>
          <a:xfrm>
            <a:off x="-372870" y="6054987"/>
            <a:ext cx="372872" cy="1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32600" rIns="32600" bIns="326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8.61cm</a:t>
            </a:r>
            <a:endParaRPr/>
          </a:p>
        </p:txBody>
      </p:sp>
      <p:grpSp>
        <p:nvGrpSpPr>
          <p:cNvPr id="68" name="Google Shape;68;p80"/>
          <p:cNvGrpSpPr/>
          <p:nvPr/>
        </p:nvGrpSpPr>
        <p:grpSpPr>
          <a:xfrm>
            <a:off x="317982" y="-621775"/>
            <a:ext cx="8541516" cy="574252"/>
            <a:chOff x="350438" y="1635125"/>
            <a:chExt cx="9413463" cy="635000"/>
          </a:xfrm>
        </p:grpSpPr>
        <p:grpSp>
          <p:nvGrpSpPr>
            <p:cNvPr id="69" name="Google Shape;69;p80"/>
            <p:cNvGrpSpPr/>
            <p:nvPr/>
          </p:nvGrpSpPr>
          <p:grpSpPr>
            <a:xfrm>
              <a:off x="5875900" y="1635125"/>
              <a:ext cx="360000" cy="635000"/>
              <a:chOff x="5875900" y="1635125"/>
              <a:chExt cx="360000" cy="635000"/>
            </a:xfrm>
          </p:grpSpPr>
          <p:cxnSp>
            <p:nvCxnSpPr>
              <p:cNvPr id="70" name="Google Shape;70;p80"/>
              <p:cNvCxnSpPr/>
              <p:nvPr/>
            </p:nvCxnSpPr>
            <p:spPr>
              <a:xfrm rot="5400000">
                <a:off x="5918400" y="1952625"/>
                <a:ext cx="6350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1" name="Google Shape;71;p80"/>
              <p:cNvCxnSpPr/>
              <p:nvPr/>
            </p:nvCxnSpPr>
            <p:spPr>
              <a:xfrm rot="5400000">
                <a:off x="5558400" y="1952625"/>
                <a:ext cx="6350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72" name="Google Shape;72;p80"/>
            <p:cNvGrpSpPr/>
            <p:nvPr/>
          </p:nvGrpSpPr>
          <p:grpSpPr>
            <a:xfrm>
              <a:off x="350438" y="1986455"/>
              <a:ext cx="9413463" cy="283670"/>
              <a:chOff x="350438" y="1635125"/>
              <a:chExt cx="9413463" cy="635000"/>
            </a:xfrm>
          </p:grpSpPr>
          <p:cxnSp>
            <p:nvCxnSpPr>
              <p:cNvPr id="73" name="Google Shape;73;p80"/>
              <p:cNvCxnSpPr/>
              <p:nvPr/>
            </p:nvCxnSpPr>
            <p:spPr>
              <a:xfrm rot="5400000">
                <a:off x="9446400" y="1952625"/>
                <a:ext cx="63500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74" name="Google Shape;74;p80"/>
              <p:cNvCxnSpPr/>
              <p:nvPr/>
            </p:nvCxnSpPr>
            <p:spPr>
              <a:xfrm rot="5400000">
                <a:off x="50400" y="1935163"/>
                <a:ext cx="600075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75" name="Google Shape;75;p80"/>
              <p:cNvGrpSpPr/>
              <p:nvPr/>
            </p:nvGrpSpPr>
            <p:grpSpPr>
              <a:xfrm>
                <a:off x="4877169" y="1635125"/>
                <a:ext cx="360000" cy="635000"/>
                <a:chOff x="5875900" y="1635125"/>
                <a:chExt cx="360000" cy="635000"/>
              </a:xfrm>
            </p:grpSpPr>
            <p:cxnSp>
              <p:nvCxnSpPr>
                <p:cNvPr id="76" name="Google Shape;76;p80"/>
                <p:cNvCxnSpPr/>
                <p:nvPr/>
              </p:nvCxnSpPr>
              <p:spPr>
                <a:xfrm rot="5400000">
                  <a:off x="5918400" y="1952625"/>
                  <a:ext cx="635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77" name="Google Shape;77;p80"/>
                <p:cNvCxnSpPr/>
                <p:nvPr/>
              </p:nvCxnSpPr>
              <p:spPr>
                <a:xfrm rot="5400000">
                  <a:off x="5558400" y="1952625"/>
                  <a:ext cx="635000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</p:grpSp>
      </p:grpSp>
      <p:sp>
        <p:nvSpPr>
          <p:cNvPr id="78" name="Google Shape;78;p80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Slide number</a:t>
            </a:r>
            <a:endParaRPr/>
          </a:p>
        </p:txBody>
      </p:sp>
      <p:sp>
        <p:nvSpPr>
          <p:cNvPr id="79" name="Google Shape;79;p80"/>
          <p:cNvSpPr txBox="1"/>
          <p:nvPr/>
        </p:nvSpPr>
        <p:spPr>
          <a:xfrm>
            <a:off x="3" y="2"/>
            <a:ext cx="769441" cy="1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849696"/>
                </a:solidFill>
                <a:latin typeface="Arial"/>
                <a:ea typeface="Arial"/>
                <a:cs typeface="Arial"/>
                <a:sym typeface="Arial"/>
              </a:rPr>
              <a:t>07/01/2011 – v35.0</a:t>
            </a:r>
            <a:endParaRPr sz="700">
              <a:solidFill>
                <a:srgbClr val="84969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26"/>
          <p:cNvSpPr txBox="1">
            <a:spLocks noGrp="1"/>
          </p:cNvSpPr>
          <p:nvPr>
            <p:ph type="title"/>
          </p:nvPr>
        </p:nvSpPr>
        <p:spPr>
          <a:xfrm rot="5400000">
            <a:off x="-436711" y="1966986"/>
            <a:ext cx="5238339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888"/>
              <a:buChar char="*"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26"/>
          <p:cNvSpPr txBox="1">
            <a:spLocks noGrp="1"/>
          </p:cNvSpPr>
          <p:nvPr>
            <p:ph type="body" idx="1"/>
          </p:nvPr>
        </p:nvSpPr>
        <p:spPr>
          <a:xfrm rot="5400000">
            <a:off x="3291392" y="764240"/>
            <a:ext cx="4894729" cy="482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1pPr>
            <a:lvl2pPr marL="914400" lvl="1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2pPr>
            <a:lvl3pPr marL="1371600" lvl="2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3pPr>
            <a:lvl4pPr marL="1828800" lvl="3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4pPr>
            <a:lvl5pPr marL="2286000" lvl="4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5pPr>
            <a:lvl6pPr marL="2743200" lvl="5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6pPr>
            <a:lvl7pPr marL="3200400" lvl="6" indent="-377189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7pPr>
            <a:lvl8pPr marL="3657600" lvl="7" indent="-377190" algn="l">
              <a:spcBef>
                <a:spcPts val="360"/>
              </a:spcBef>
              <a:spcAft>
                <a:spcPts val="0"/>
              </a:spcAft>
              <a:buSzPts val="2340"/>
              <a:buChar char="*"/>
              <a:defRPr/>
            </a:lvl8pPr>
            <a:lvl9pPr marL="4114800" lvl="8" indent="-377190" algn="l">
              <a:spcBef>
                <a:spcPts val="360"/>
              </a:spcBef>
              <a:spcAft>
                <a:spcPts val="300"/>
              </a:spcAft>
              <a:buSzPts val="2340"/>
              <a:buChar char="*"/>
              <a:defRPr/>
            </a:lvl9pPr>
          </a:lstStyle>
          <a:p>
            <a:endParaRPr/>
          </a:p>
        </p:txBody>
      </p:sp>
      <p:sp>
        <p:nvSpPr>
          <p:cNvPr id="558" name="Google Shape;558;p126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26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7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9" name="Google Shape;569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5" name="Google Shape;57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3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3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1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87" name="Google Shape;587;p1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88" name="Google Shape;588;p1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1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3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4" name="Google Shape;594;p13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5" name="Google Shape;595;p13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6" name="Google Shape;596;p13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97" name="Google Shape;597;p1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1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p1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1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1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3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1" name="Google Shape;611;p13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2" name="Google Shape;612;p13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3" name="Google Shape;613;p1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1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4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4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9" name="Google Shape;619;p14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0" name="Google Shape;620;p1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KM">
  <p:cSld name="Title only K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1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4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6" name="Google Shape;626;p1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4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14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2" name="Google Shape;632;p1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1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text KM" type="obj">
  <p:cSld name="OBJEC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2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82"/>
          <p:cNvSpPr txBox="1">
            <a:spLocks noGrp="1"/>
          </p:cNvSpPr>
          <p:nvPr>
            <p:ph type="body" idx="1"/>
          </p:nvPr>
        </p:nvSpPr>
        <p:spPr>
          <a:xfrm>
            <a:off x="298449" y="1216025"/>
            <a:ext cx="8558213" cy="504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200" tIns="32600" rIns="65200" bIns="32600" anchor="t" anchorCtr="0">
            <a:noAutofit/>
          </a:bodyPr>
          <a:lstStyle>
            <a:lvl1pPr marL="457200" lvl="0" indent="-228600" algn="l">
              <a:spcBef>
                <a:spcPts val="217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3pPr>
            <a:lvl4pPr marL="1828800" lvl="3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4pPr>
            <a:lvl5pPr marL="2286000" lvl="4" indent="-342900" algn="l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800"/>
              <a:buChar char="▪"/>
              <a:defRPr/>
            </a:lvl5pPr>
            <a:lvl6pPr marL="2743200" lvl="5" indent="-342900" algn="l">
              <a:spcBef>
                <a:spcPts val="544"/>
              </a:spcBef>
              <a:spcAft>
                <a:spcPts val="0"/>
              </a:spcAft>
              <a:buSzPts val="1800"/>
              <a:buChar char="✔"/>
              <a:defRPr/>
            </a:lvl6pPr>
            <a:lvl7pPr marL="3200400" lvl="6" indent="-342900" algn="l">
              <a:spcBef>
                <a:spcPts val="544"/>
              </a:spcBef>
              <a:spcAft>
                <a:spcPts val="0"/>
              </a:spcAft>
              <a:buSzPts val="1800"/>
              <a:buChar char="🗶"/>
              <a:defRPr/>
            </a:lvl7pPr>
            <a:lvl8pPr marL="3657600" lvl="7" indent="-342900" algn="l">
              <a:spcBef>
                <a:spcPts val="181"/>
              </a:spcBef>
              <a:spcAft>
                <a:spcPts val="0"/>
              </a:spcAft>
              <a:buSzPts val="1800"/>
              <a:buChar char="✔"/>
              <a:defRPr/>
            </a:lvl8pPr>
            <a:lvl9pPr marL="4114800" lvl="8" indent="-342900" algn="l">
              <a:spcBef>
                <a:spcPts val="181"/>
              </a:spcBef>
              <a:spcAft>
                <a:spcPts val="0"/>
              </a:spcAft>
              <a:buSzPts val="1800"/>
              <a:buChar char="🗶"/>
              <a:defRPr/>
            </a:lvl9pPr>
          </a:lstStyle>
          <a:p>
            <a:endParaRPr/>
          </a:p>
        </p:txBody>
      </p:sp>
      <p:sp>
        <p:nvSpPr>
          <p:cNvPr id="85" name="Google Shape;85;p82"/>
          <p:cNvSpPr txBox="1"/>
          <p:nvPr/>
        </p:nvSpPr>
        <p:spPr>
          <a:xfrm>
            <a:off x="8368088" y="6232068"/>
            <a:ext cx="489981" cy="15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150" rIns="0" bIns="0" anchor="t" anchorCtr="0">
            <a:noAutofit/>
          </a:bodyPr>
          <a:lstStyle/>
          <a:p>
            <a:pPr marL="0" marR="0" lvl="0" indent="0" algn="r" rtl="0">
              <a:lnSpc>
                <a:spcPct val="116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7"/>
          <p:cNvSpPr txBox="1">
            <a:spLocks noGrp="1"/>
          </p:cNvSpPr>
          <p:nvPr>
            <p:ph type="body" idx="1"/>
          </p:nvPr>
        </p:nvSpPr>
        <p:spPr>
          <a:xfrm>
            <a:off x="298449" y="1216025"/>
            <a:ext cx="8558213" cy="504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0" rIns="32600" bIns="0" anchor="t" anchorCtr="0">
            <a:noAutofit/>
          </a:bodyPr>
          <a:lstStyle>
            <a:lvl1pPr marL="457200" marR="0" lvl="0" indent="-228600" algn="l" rtl="0">
              <a:spcBef>
                <a:spcPts val="2173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267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544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181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544"/>
              </a:spcBef>
              <a:spcAft>
                <a:spcPts val="0"/>
              </a:spcAft>
              <a:buClr>
                <a:srgbClr val="2D962D"/>
              </a:buClr>
              <a:buSzPts val="1100"/>
              <a:buFont typeface="Noto Sans Symbols"/>
              <a:buChar char="✔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544"/>
              </a:spcBef>
              <a:spcAft>
                <a:spcPts val="0"/>
              </a:spcAft>
              <a:buClr>
                <a:srgbClr val="D60202"/>
              </a:buClr>
              <a:buSzPts val="1100"/>
              <a:buFont typeface="Noto Sans Symbols"/>
              <a:buChar char="🗶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181"/>
              </a:spcBef>
              <a:spcAft>
                <a:spcPts val="0"/>
              </a:spcAft>
              <a:buClr>
                <a:srgbClr val="2D962D"/>
              </a:buClr>
              <a:buSzPts val="1100"/>
              <a:buFont typeface="Noto Sans Symbols"/>
              <a:buChar char="✔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181"/>
              </a:spcBef>
              <a:spcAft>
                <a:spcPts val="0"/>
              </a:spcAft>
              <a:buClr>
                <a:srgbClr val="D60202"/>
              </a:buClr>
              <a:buSzPts val="1100"/>
              <a:buFont typeface="Noto Sans Symbols"/>
              <a:buChar char="🗶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7"/>
          <p:cNvSpPr txBox="1"/>
          <p:nvPr/>
        </p:nvSpPr>
        <p:spPr>
          <a:xfrm>
            <a:off x="0" y="6498180"/>
            <a:ext cx="9144000" cy="11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600" tIns="0" rIns="3260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57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>
            <a:gsLst>
              <a:gs pos="0">
                <a:srgbClr val="085386"/>
              </a:gs>
              <a:gs pos="80000">
                <a:srgbClr val="0A6EB1"/>
              </a:gs>
              <a:gs pos="100000">
                <a:srgbClr val="086FB5"/>
              </a:gs>
            </a:gsLst>
            <a:lin ang="16200000" scaled="0"/>
          </a:gradFill>
          <a:ln w="9525" cap="flat" cmpd="sng">
            <a:solidFill>
              <a:srgbClr val="1B6CA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57"/>
          <p:cNvSpPr txBox="1">
            <a:spLocks noGrp="1"/>
          </p:cNvSpPr>
          <p:nvPr>
            <p:ph type="title"/>
          </p:nvPr>
        </p:nvSpPr>
        <p:spPr>
          <a:xfrm>
            <a:off x="298451" y="228738"/>
            <a:ext cx="7318257" cy="45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4" name="Google Shape;14;p57" descr="Jindal Steel and Power Limited (JSPL)_Jun12.wmf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7616708" y="236815"/>
            <a:ext cx="1239955" cy="44076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3" name="Google Shape;333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Google Shape;334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5" name="Google Shape;335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6" name="Google Shape;336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7" name="Google Shape;407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8" name="Google Shape;408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9" name="Google Shape;409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0" name="Google Shape;410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D4FE"/>
            </a:gs>
            <a:gs pos="60000">
              <a:srgbClr val="FFFFFF"/>
            </a:gs>
            <a:gs pos="100000">
              <a:srgbClr val="54BD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63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rgbClr val="FFFFFF">
                  <a:alpha val="90980"/>
                </a:srgbClr>
              </a:gs>
              <a:gs pos="37000">
                <a:srgbClr val="FFFFFF">
                  <a:alpha val="75686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2" name="Google Shape;482;p63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rgbClr val="FFFFFF">
                  <a:alpha val="88627"/>
                </a:srgbClr>
              </a:gs>
              <a:gs pos="48000">
                <a:srgbClr val="FFFFFF">
                  <a:alpha val="61960"/>
                </a:srgbClr>
              </a:gs>
              <a:gs pos="100000">
                <a:srgbClr val="B4DCFA">
                  <a:alpha val="7882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3" name="Google Shape;483;p63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29000">
                <a:srgbClr val="FFFFFF">
                  <a:alpha val="29803"/>
                </a:srgbClr>
              </a:gs>
              <a:gs pos="45000">
                <a:srgbClr val="B4DCFA">
                  <a:alpha val="40000"/>
                </a:srgbClr>
              </a:gs>
              <a:gs pos="55000">
                <a:srgbClr val="FFFFFF">
                  <a:alpha val="25882"/>
                </a:srgbClr>
              </a:gs>
              <a:gs pos="65000">
                <a:srgbClr val="B4DCFA">
                  <a:alpha val="6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4" name="Google Shape;484;p6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lt1"/>
              </a:gs>
              <a:gs pos="56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5" name="Google Shape;485;p63"/>
          <p:cNvSpPr txBox="1"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rgbClr val="C3260C"/>
              </a:buClr>
              <a:buSzPts val="5888"/>
              <a:buFont typeface="Georgia"/>
              <a:buChar char="*"/>
              <a:defRPr sz="4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63"/>
          <p:cNvSpPr txBox="1"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0210" algn="l" rtl="0">
              <a:spcBef>
                <a:spcPts val="440"/>
              </a:spcBef>
              <a:spcAft>
                <a:spcPts val="0"/>
              </a:spcAft>
              <a:buClr>
                <a:srgbClr val="C3260C"/>
              </a:buClr>
              <a:buSzPts val="2860"/>
              <a:buFont typeface="Georgia"/>
              <a:buChar char="*"/>
              <a:defRPr sz="2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rgbClr val="C3260C"/>
              </a:buClr>
              <a:buSzPts val="2600"/>
              <a:buFont typeface="Georgia"/>
              <a:buChar char="*"/>
              <a:defRPr sz="2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77189" algn="l" rtl="0">
              <a:spcBef>
                <a:spcPts val="360"/>
              </a:spcBef>
              <a:spcAft>
                <a:spcPts val="0"/>
              </a:spcAft>
              <a:buClr>
                <a:srgbClr val="C3260C"/>
              </a:buClr>
              <a:buSzPts val="2340"/>
              <a:buFont typeface="Georgia"/>
              <a:buChar char="*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60680" algn="l" rtl="0">
              <a:spcBef>
                <a:spcPts val="320"/>
              </a:spcBef>
              <a:spcAft>
                <a:spcPts val="0"/>
              </a:spcAft>
              <a:buClr>
                <a:srgbClr val="C3260C"/>
              </a:buClr>
              <a:buSzPts val="2080"/>
              <a:buFont typeface="Georgia"/>
              <a:buChar char="*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4170" algn="l" rtl="0">
              <a:spcBef>
                <a:spcPts val="300"/>
              </a:spcBef>
              <a:spcAft>
                <a:spcPts val="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4170" algn="l" rtl="0">
              <a:spcBef>
                <a:spcPts val="300"/>
              </a:spcBef>
              <a:spcAft>
                <a:spcPts val="300"/>
              </a:spcAft>
              <a:buClr>
                <a:srgbClr val="C3260C"/>
              </a:buClr>
              <a:buSzPts val="1820"/>
              <a:buFont typeface="Georgia"/>
              <a:buChar char="*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87" name="Google Shape;487;p63"/>
          <p:cNvSpPr txBox="1">
            <a:spLocks noGrp="1"/>
          </p:cNvSpPr>
          <p:nvPr>
            <p:ph type="dt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88" name="Google Shape;488;p63"/>
          <p:cNvSpPr txBox="1">
            <a:spLocks noGrp="1"/>
          </p:cNvSpPr>
          <p:nvPr>
            <p:ph type="ft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1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2" name="Google Shape;562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3" name="Google Shape;563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4" name="Google Shape;564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5" name="Google Shape;565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2.xlsx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hanolmsa.com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../../../../../user/Downloads/jindal%20logo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10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10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81" name="Google Shape;781;p10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82" name="Google Shape;78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375" y="914399"/>
            <a:ext cx="8477250" cy="5181601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11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11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0" name="Google Shape;790;p11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91" name="Google Shape;79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888" y="1066800"/>
            <a:ext cx="8658225" cy="5226051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1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Google Shape;797;p12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12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9" name="Google Shape;799;p12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0" name="Google Shape;800;p12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12"/>
          <p:cNvSpPr txBox="1"/>
          <p:nvPr/>
        </p:nvSpPr>
        <p:spPr>
          <a:xfrm>
            <a:off x="457200" y="1600200"/>
            <a:ext cx="7620000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Reactivity</a:t>
            </a:r>
            <a:r>
              <a:rPr lang="en-US" sz="2000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 : The reactivity of coal and char depends on various factors in particular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F17C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The porosity of coal, that is, its inner structure, surface  and active sites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F17C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The crystal structure of the fixed carbon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F17C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Catalytic effects of ash component in the coal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F17C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Young ( Low rank ) coal such as brown coal has high specific surface and thus a high reactivity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F17C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Older coal have lower reactivity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F17C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Reactivity is enhanced by alkalies , particularly potassium</a:t>
            </a:r>
            <a:endParaRPr sz="2000">
              <a:solidFill>
                <a:srgbClr val="2F17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38C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499545"/>
            <a:ext cx="8814708" cy="4901255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13"/>
          <p:cNvSpPr txBox="1">
            <a:spLocks noGrp="1"/>
          </p:cNvSpPr>
          <p:nvPr>
            <p:ph type="body" idx="1"/>
          </p:nvPr>
        </p:nvSpPr>
        <p:spPr>
          <a:xfrm>
            <a:off x="7239000" y="5867400"/>
            <a:ext cx="14097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0"/>
              <a:buChar char="•"/>
            </a:pPr>
            <a:r>
              <a:rPr lang="en-US" sz="1110" b="1"/>
              <a:t>This region is fixed Carbon</a:t>
            </a:r>
            <a:endParaRPr sz="1110" b="1"/>
          </a:p>
        </p:txBody>
      </p:sp>
      <p:sp>
        <p:nvSpPr>
          <p:cNvPr id="808" name="Google Shape;808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13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809" name="Google Shape;80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913" y="811680"/>
            <a:ext cx="8105775" cy="645253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3"/>
          <p:cNvSpPr txBox="1"/>
          <p:nvPr/>
        </p:nvSpPr>
        <p:spPr>
          <a:xfrm>
            <a:off x="152400" y="152401"/>
            <a:ext cx="44958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1" name="Google Shape;811;p13" descr="C:\Users\Nishant_SinghJLMT\Pictures\1200px-Jindal_Steel_and_Power_Logo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2" name="Google Shape;812;p13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14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818" name="Google Shape;818;p14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4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0" name="Google Shape;82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025" y="914400"/>
            <a:ext cx="7981950" cy="5519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1" name="Google Shape;821;p14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15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15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28" name="Google Shape;828;p15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29" name="Google Shape;829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513" y="825536"/>
            <a:ext cx="8562975" cy="5403814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15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16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6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7" name="Google Shape;837;p16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38" name="Google Shape;83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250" y="823913"/>
            <a:ext cx="8191500" cy="5210175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6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17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17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46" name="Google Shape;846;p17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47" name="Google Shape;84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213" y="825535"/>
            <a:ext cx="8791575" cy="5584789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17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8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18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5" name="Google Shape;855;p18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56" name="Google Shape;85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550" y="990600"/>
            <a:ext cx="7962900" cy="5100638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18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19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9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4" name="Google Shape;864;p19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65" name="Google Shape;86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763" y="809625"/>
            <a:ext cx="8372475" cy="52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19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0"/>
            <a:ext cx="2514600" cy="61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9000" y="0"/>
            <a:ext cx="1905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2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647" name="Google Shape;647;p2"/>
          <p:cNvSpPr txBox="1">
            <a:spLocks noGrp="1"/>
          </p:cNvSpPr>
          <p:nvPr>
            <p:ph type="dt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 </a:t>
            </a:r>
            <a:endParaRPr>
              <a:solidFill>
                <a:srgbClr val="888888"/>
              </a:solidFill>
            </a:endParaRPr>
          </a:p>
        </p:txBody>
      </p:sp>
      <p:cxnSp>
        <p:nvCxnSpPr>
          <p:cNvPr id="648" name="Google Shape;648;p2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9" name="Google Shape;649;p2"/>
          <p:cNvSpPr/>
          <p:nvPr/>
        </p:nvSpPr>
        <p:spPr>
          <a:xfrm>
            <a:off x="3418114" y="3733800"/>
            <a:ext cx="32354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COAL GASIFICATION</a:t>
            </a:r>
            <a:endParaRPr sz="2800" b="1">
              <a:solidFill>
                <a:srgbClr val="A044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0" name="Google Shape;650;p2"/>
          <p:cNvCxnSpPr/>
          <p:nvPr/>
        </p:nvCxnSpPr>
        <p:spPr>
          <a:xfrm>
            <a:off x="2590800" y="3048000"/>
            <a:ext cx="5105400" cy="457200"/>
          </a:xfrm>
          <a:prstGeom prst="curvedConnector3">
            <a:avLst>
              <a:gd name="adj1" fmla="val 48931"/>
            </a:avLst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651" name="Google Shape;651;p2" descr="C:\Users\viveksinha\Desktop\images (1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514600" y="2362200"/>
            <a:ext cx="5486400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8200" y="2590800"/>
            <a:ext cx="1057275" cy="180975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2"/>
          <p:cNvSpPr/>
          <p:nvPr/>
        </p:nvSpPr>
        <p:spPr>
          <a:xfrm>
            <a:off x="2699657" y="838200"/>
            <a:ext cx="45720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Seminar on “Indian Coal- Potential &amp; Diversification” </a:t>
            </a:r>
            <a:endParaRPr sz="24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Dated-24th September’ 2019</a:t>
            </a:r>
            <a:endParaRPr/>
          </a:p>
        </p:txBody>
      </p:sp>
      <p:sp>
        <p:nvSpPr>
          <p:cNvPr id="654" name="Google Shape;654;p2"/>
          <p:cNvSpPr/>
          <p:nvPr/>
        </p:nvSpPr>
        <p:spPr>
          <a:xfrm>
            <a:off x="2514600" y="5802875"/>
            <a:ext cx="622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to:7th Roundtable  Conference on Coal Secretariat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20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20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73" name="Google Shape;873;p20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4" name="Google Shape;874;p20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20"/>
          <p:cNvSpPr txBox="1"/>
          <p:nvPr/>
        </p:nvSpPr>
        <p:spPr>
          <a:xfrm>
            <a:off x="533400" y="1676400"/>
            <a:ext cx="7543800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</a:t>
            </a:r>
            <a:r>
              <a:rPr lang="en-US" sz="2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EFFECT OF PRESSURE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Synthesis gas composition changes with pressure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F17C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F17C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Methane and CO2 content go up with increasing pressure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F17C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H2 and CO content go down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F17C1"/>
              </a:buClr>
              <a:buSzPts val="2000"/>
              <a:buFont typeface="Noto Sans Symbols"/>
              <a:buChar char="⮚"/>
            </a:pPr>
            <a:r>
              <a:rPr lang="en-US" sz="2000">
                <a:solidFill>
                  <a:srgbClr val="2F17C1"/>
                </a:solidFill>
                <a:latin typeface="Calibri"/>
                <a:ea typeface="Calibri"/>
                <a:cs typeface="Calibri"/>
                <a:sym typeface="Calibri"/>
              </a:rPr>
              <a:t>However, at high temperatures (1500⁰C) the change in gas composition with pressure is negligible.</a:t>
            </a:r>
            <a:endParaRPr sz="2000">
              <a:solidFill>
                <a:srgbClr val="2F17C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21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21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82" name="Google Shape;882;p21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83" name="Google Shape;88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313" y="1014413"/>
            <a:ext cx="8715375" cy="482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21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22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22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91" name="Google Shape;891;p22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92" name="Google Shape;89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1463" y="825535"/>
            <a:ext cx="8601075" cy="5356189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22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23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23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0" name="Google Shape;900;p23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01" name="Google Shape;90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3838" y="914400"/>
            <a:ext cx="8696325" cy="5662613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23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24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24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9" name="Google Shape;909;p24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0" name="Google Shape;910;p24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11" name="Google Shape;911;p24"/>
          <p:cNvGraphicFramePr/>
          <p:nvPr/>
        </p:nvGraphicFramePr>
        <p:xfrm>
          <a:off x="228599" y="10668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{D89BD711-33BB-405E-980A-E7B02B528FFC}</a:tableStyleId>
              </a:tblPr>
              <a:tblGrid>
                <a:gridCol w="2190750"/>
                <a:gridCol w="1009650"/>
                <a:gridCol w="1143000"/>
                <a:gridCol w="1371600"/>
                <a:gridCol w="1265100"/>
                <a:gridCol w="17526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Category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Moving Bed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Fluidized Bed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Entrained flow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</a:tr>
              <a:tr h="320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2F17C1"/>
                          </a:solidFill>
                        </a:rPr>
                        <a:t>Ash Condition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Dry Ash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Slagging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Dry ash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agglomerating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slagging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Typical Processes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Lurgi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BGL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Winkler/HTW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/CGB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KRW U-Gas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Shell, Texaco, E-Gas, Noell,KT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304800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2F17C1"/>
                          </a:solidFill>
                        </a:rPr>
                        <a:t>Feed Characteristics</a:t>
                      </a:r>
                      <a:endParaRPr sz="1400" b="1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150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Size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6-50 mm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6-50 mm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6-10 mm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6-10 mm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&lt; 100 µm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511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Acceptability of fines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Limited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Better than dry ash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Good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Better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Unlimited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692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Acceptability of caking coal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Preferred coal rank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Yes (with stirrer)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any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Yes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high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Possibly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Low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Yes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any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Yes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any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274325">
                <a:tc grid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2F17C1"/>
                          </a:solidFill>
                        </a:rPr>
                        <a:t>Operating Characteristics</a:t>
                      </a:r>
                      <a:endParaRPr sz="1400" b="1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598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Outlet gas temp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Low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(425-625⁰)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Low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(425-625⁰C)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Moderate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(950-1050⁰C)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Moderate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(950-1050⁰C)</a:t>
                      </a:r>
                      <a:endParaRPr sz="1400" b="0">
                        <a:solidFill>
                          <a:srgbClr val="2F17C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High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(1250-1600⁰C)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401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Oxygen demand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Low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Low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Moderate</a:t>
                      </a:r>
                      <a:endParaRPr sz="1400" b="0">
                        <a:solidFill>
                          <a:srgbClr val="2F17C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Moderate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High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380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Steam Demand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High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low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Moderate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F17C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Moderate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low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401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Other Characteristics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>
                          <a:solidFill>
                            <a:srgbClr val="2F17C1"/>
                          </a:solidFill>
                        </a:rPr>
                        <a:t>Hydrocarbon in gas</a:t>
                      </a:r>
                      <a:endParaRPr sz="140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Hydrocarbon in gas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Lower carbon conversion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Lower carbon conversion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>
                          <a:solidFill>
                            <a:srgbClr val="2F17C1"/>
                          </a:solidFill>
                        </a:rPr>
                        <a:t>Pure gas high carbon conversion</a:t>
                      </a:r>
                      <a:endParaRPr sz="1400" b="0">
                        <a:solidFill>
                          <a:srgbClr val="2F17C1"/>
                        </a:solidFill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6" name="Google Shape;916;p25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25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8" name="Google Shape;918;p25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19" name="Google Shape;91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188" y="973393"/>
            <a:ext cx="6905625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25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26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26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7" name="Google Shape;927;p26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28" name="Google Shape;92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990600"/>
            <a:ext cx="7924800" cy="5357813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26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27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27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6" name="Google Shape;936;p27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37" name="Google Shape;93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125" y="825536"/>
            <a:ext cx="7905750" cy="5627652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27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2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44" name="Google Shape;944;p2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945" name="Google Shape;94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563" y="990600"/>
            <a:ext cx="8524875" cy="536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28" descr="C:\Users\Nishant_SinghJLMT\Pictures\1200px-Jindal_Steel_and_Power_Logo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28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8" name="Google Shape;948;p28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2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954" name="Google Shape;954;p2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955" name="Google Shape;95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838" y="990600"/>
            <a:ext cx="8696325" cy="532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9" descr="C:\Users\Nishant_SinghJLMT\Pictures\1200px-Jindal_Steel_and_Power_Logo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9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8" name="Google Shape;958;p29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"/>
          <p:cNvSpPr/>
          <p:nvPr/>
        </p:nvSpPr>
        <p:spPr>
          <a:xfrm>
            <a:off x="914400" y="152400"/>
            <a:ext cx="6858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Contents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3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1" name="Google Shape;661;p3"/>
          <p:cNvCxnSpPr/>
          <p:nvPr/>
        </p:nvCxnSpPr>
        <p:spPr>
          <a:xfrm>
            <a:off x="0" y="8382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62" name="Google Shape;662;p3"/>
          <p:cNvGrpSpPr/>
          <p:nvPr/>
        </p:nvGrpSpPr>
        <p:grpSpPr>
          <a:xfrm>
            <a:off x="977742" y="915875"/>
            <a:ext cx="8024310" cy="5407249"/>
            <a:chOff x="1434958" y="1475"/>
            <a:chExt cx="6274384" cy="5407249"/>
          </a:xfrm>
        </p:grpSpPr>
        <p:sp>
          <p:nvSpPr>
            <p:cNvPr id="663" name="Google Shape;663;p3"/>
            <p:cNvSpPr/>
            <p:nvPr/>
          </p:nvSpPr>
          <p:spPr>
            <a:xfrm rot="10800000">
              <a:off x="1628280" y="1475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 txBox="1"/>
            <p:nvPr/>
          </p:nvSpPr>
          <p:spPr>
            <a:xfrm>
              <a:off x="1724942" y="1475"/>
              <a:ext cx="59844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76200" rIns="142225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Global &amp; Domestic Coal Reserves</a:t>
              </a:r>
              <a:endParaRPr sz="1800" b="1">
                <a:solidFill>
                  <a:schemeClr val="lt1"/>
                </a:solidFill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4958" y="1475"/>
              <a:ext cx="386644" cy="386644"/>
            </a:xfrm>
            <a:prstGeom prst="ellipse">
              <a:avLst/>
            </a:prstGeom>
            <a:solidFill>
              <a:srgbClr val="CCC5D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 rot="10800000">
              <a:off x="1628280" y="503535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rgbClr val="7660A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 txBox="1"/>
            <p:nvPr/>
          </p:nvSpPr>
          <p:spPr>
            <a:xfrm>
              <a:off x="1724942" y="503535"/>
              <a:ext cx="5984099" cy="386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76200" rIns="142225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Selection of Coal Gasification Technology</a:t>
              </a:r>
              <a:endParaRPr sz="1800" b="1">
                <a:solidFill>
                  <a:schemeClr val="lt1"/>
                </a:solidFill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4958" y="503535"/>
              <a:ext cx="386644" cy="386644"/>
            </a:xfrm>
            <a:prstGeom prst="ellipse">
              <a:avLst/>
            </a:prstGeom>
            <a:solidFill>
              <a:srgbClr val="C9C3D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 rot="10800000">
              <a:off x="1628280" y="1005596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rgbClr val="6C5EA8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 txBox="1"/>
            <p:nvPr/>
          </p:nvSpPr>
          <p:spPr>
            <a:xfrm>
              <a:off x="1724942" y="1005596"/>
              <a:ext cx="5984100" cy="3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64750" rIns="120900" bIns="647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Coal Gasification Theory</a:t>
              </a:r>
              <a:endParaRPr sz="1800" b="1">
                <a:solidFill>
                  <a:schemeClr val="lt1"/>
                </a:solidFill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4958" y="1005596"/>
              <a:ext cx="386644" cy="386644"/>
            </a:xfrm>
            <a:prstGeom prst="ellipse">
              <a:avLst/>
            </a:prstGeom>
            <a:solidFill>
              <a:srgbClr val="C7C3D9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 rot="10800000">
              <a:off x="1628280" y="1507656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rgbClr val="615BA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 txBox="1"/>
            <p:nvPr/>
          </p:nvSpPr>
          <p:spPr>
            <a:xfrm>
              <a:off x="1724942" y="1507656"/>
              <a:ext cx="5984400" cy="39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76200" rIns="142225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Gasification History &amp; Types of Coal Gasification Technologies</a:t>
              </a:r>
              <a:endParaRPr sz="1800"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4958" y="1507656"/>
              <a:ext cx="386644" cy="386644"/>
            </a:xfrm>
            <a:prstGeom prst="ellipse">
              <a:avLst/>
            </a:prstGeom>
            <a:solidFill>
              <a:srgbClr val="C4C2D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 rot="10800000">
              <a:off x="1628280" y="2009717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rgbClr val="585BB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 txBox="1"/>
            <p:nvPr/>
          </p:nvSpPr>
          <p:spPr>
            <a:xfrm>
              <a:off x="1724942" y="2009717"/>
              <a:ext cx="5984099" cy="386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76200" rIns="142225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Selection of Fixed Bed Dry Bottom Gasifier</a:t>
              </a:r>
              <a:endParaRPr sz="1800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4958" y="2009717"/>
              <a:ext cx="386644" cy="386644"/>
            </a:xfrm>
            <a:prstGeom prst="ellipse">
              <a:avLst/>
            </a:prstGeom>
            <a:solidFill>
              <a:srgbClr val="C2C2DC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 rot="10800000">
              <a:off x="1628280" y="2511777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rgbClr val="5665B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 txBox="1"/>
            <p:nvPr/>
          </p:nvSpPr>
          <p:spPr>
            <a:xfrm>
              <a:off x="1724942" y="2511777"/>
              <a:ext cx="5984099" cy="386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76200" rIns="142225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Coal Gasification Complex at JSPL Angul at a Glance</a:t>
              </a:r>
              <a:endParaRPr sz="1800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4958" y="2511777"/>
              <a:ext cx="386644" cy="386644"/>
            </a:xfrm>
            <a:prstGeom prst="ellipse">
              <a:avLst/>
            </a:prstGeom>
            <a:solidFill>
              <a:srgbClr val="C1C4D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 rot="10800000">
              <a:off x="1628280" y="3013838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rgbClr val="5370B7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 txBox="1"/>
            <p:nvPr/>
          </p:nvSpPr>
          <p:spPr>
            <a:xfrm>
              <a:off x="1724942" y="3013838"/>
              <a:ext cx="5984099" cy="386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76200" rIns="142225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Syn-gas Production route &amp; Units in CGP</a:t>
              </a:r>
              <a:endParaRPr sz="1800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4958" y="3013838"/>
              <a:ext cx="386644" cy="386644"/>
            </a:xfrm>
            <a:prstGeom prst="ellipse">
              <a:avLst/>
            </a:prstGeom>
            <a:solidFill>
              <a:srgbClr val="C1C8D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 rot="10800000">
              <a:off x="1628280" y="3515898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rgbClr val="517CBB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 txBox="1"/>
            <p:nvPr/>
          </p:nvSpPr>
          <p:spPr>
            <a:xfrm>
              <a:off x="1724942" y="3515898"/>
              <a:ext cx="5984099" cy="386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76200" rIns="142225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Syn Gas integration with DRI Plant</a:t>
              </a:r>
              <a:endParaRPr sz="1800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4958" y="3515898"/>
              <a:ext cx="386644" cy="386644"/>
            </a:xfrm>
            <a:prstGeom prst="ellipse">
              <a:avLst/>
            </a:prstGeom>
            <a:solidFill>
              <a:srgbClr val="C1CBE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 rot="10800000">
              <a:off x="1628280" y="4017959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rgbClr val="4F8AB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 txBox="1"/>
            <p:nvPr/>
          </p:nvSpPr>
          <p:spPr>
            <a:xfrm>
              <a:off x="1724942" y="4017959"/>
              <a:ext cx="5984099" cy="386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76200" rIns="142225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Coal Specifications</a:t>
              </a:r>
              <a:endParaRPr sz="1800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434958" y="4017959"/>
              <a:ext cx="386644" cy="386644"/>
            </a:xfrm>
            <a:prstGeom prst="ellipse">
              <a:avLst/>
            </a:prstGeom>
            <a:solidFill>
              <a:srgbClr val="C0CFE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 rot="10800000">
              <a:off x="1628280" y="4520019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rgbClr val="4C9AC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 txBox="1"/>
            <p:nvPr/>
          </p:nvSpPr>
          <p:spPr>
            <a:xfrm>
              <a:off x="1724942" y="4520019"/>
              <a:ext cx="5984099" cy="386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76200" rIns="142225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</a:rPr>
                <a:t>Gasification Technology in Brief</a:t>
              </a:r>
              <a:endParaRPr sz="18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434958" y="4520019"/>
              <a:ext cx="386644" cy="386644"/>
            </a:xfrm>
            <a:prstGeom prst="ellipse">
              <a:avLst/>
            </a:prstGeom>
            <a:solidFill>
              <a:srgbClr val="C0D3E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 rot="10800000">
              <a:off x="1628280" y="5022080"/>
              <a:ext cx="6080760" cy="386644"/>
            </a:xfrm>
            <a:prstGeom prst="homePlate">
              <a:avLst>
                <a:gd name="adj" fmla="val 50000"/>
              </a:avLst>
            </a:prstGeom>
            <a:solidFill>
              <a:srgbClr val="4AA9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 txBox="1"/>
            <p:nvPr/>
          </p:nvSpPr>
          <p:spPr>
            <a:xfrm>
              <a:off x="1724942" y="5022080"/>
              <a:ext cx="5984099" cy="3866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0475" tIns="76200" rIns="142225" bIns="7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lt1"/>
                  </a:solidFill>
                </a:rPr>
                <a:t>Coal Gasification </a:t>
              </a:r>
              <a:r>
                <a:rPr lang="en-US" sz="1800" b="1" dirty="0" smtClean="0">
                  <a:solidFill>
                    <a:schemeClr val="lt1"/>
                  </a:solidFill>
                </a:rPr>
                <a:t>By-Products/downstream products</a:t>
              </a:r>
              <a:endParaRPr sz="1800" dirty="0">
                <a:solidFill>
                  <a:schemeClr val="lt1"/>
                </a:solidFill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434958" y="5022080"/>
              <a:ext cx="386644" cy="386644"/>
            </a:xfrm>
            <a:prstGeom prst="ellipse">
              <a:avLst/>
            </a:prstGeom>
            <a:solidFill>
              <a:srgbClr val="BFD7E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6" name="Google Shape;696;p3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15200" y="109728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</a:t>
            </a:fld>
            <a:endParaRPr>
              <a:solidFill>
                <a:srgbClr val="888888"/>
              </a:solidFill>
            </a:endParaRPr>
          </a:p>
        </p:txBody>
      </p:sp>
      <p:cxnSp>
        <p:nvCxnSpPr>
          <p:cNvPr id="698" name="Google Shape;698;p3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18th December 2017</a:t>
            </a:r>
            <a:endParaRPr>
              <a:solidFill>
                <a:srgbClr val="888888"/>
              </a:solidFill>
            </a:endParaRPr>
          </a:p>
        </p:txBody>
      </p:sp>
      <p:pic>
        <p:nvPicPr>
          <p:cNvPr id="964" name="Google Shape;96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943" y="914400"/>
            <a:ext cx="8686800" cy="556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30" descr="C:\Users\Nishant_SinghJLMT\Pictures\1200px-Jindal_Steel_and_Power_Logo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30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7" name="Google Shape;967;p30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31"/>
          <p:cNvSpPr/>
          <p:nvPr/>
        </p:nvSpPr>
        <p:spPr>
          <a:xfrm>
            <a:off x="3276600" y="956846"/>
            <a:ext cx="5791199" cy="338554"/>
          </a:xfrm>
          <a:prstGeom prst="rect">
            <a:avLst/>
          </a:prstGeom>
          <a:solidFill>
            <a:schemeClr val="accent6"/>
          </a:solidFill>
          <a:ln w="15875" cap="flat" cmpd="sng">
            <a:solidFill>
              <a:srgbClr val="7E150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Major Iron Making routes </a:t>
            </a:r>
            <a:endParaRPr sz="16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3" name="Google Shape;973;p31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Selection of Coal Gasification Technology</a:t>
            </a:r>
            <a:endParaRPr/>
          </a:p>
        </p:txBody>
      </p:sp>
      <p:cxnSp>
        <p:nvCxnSpPr>
          <p:cNvPr id="974" name="Google Shape;974;p31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75" name="Google Shape;97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6600" y="1293912"/>
            <a:ext cx="5791199" cy="48020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6" name="Google Shape;976;p31"/>
          <p:cNvGrpSpPr/>
          <p:nvPr/>
        </p:nvGrpSpPr>
        <p:grpSpPr>
          <a:xfrm>
            <a:off x="6278488" y="3810000"/>
            <a:ext cx="2484513" cy="962399"/>
            <a:chOff x="6278488" y="3515856"/>
            <a:chExt cx="2484513" cy="962399"/>
          </a:xfrm>
        </p:grpSpPr>
        <p:sp>
          <p:nvSpPr>
            <p:cNvPr id="977" name="Google Shape;977;p31"/>
            <p:cNvSpPr/>
            <p:nvPr/>
          </p:nvSpPr>
          <p:spPr>
            <a:xfrm>
              <a:off x="6278488" y="3515856"/>
              <a:ext cx="960512" cy="446544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78" name="Google Shape;978;p31"/>
            <p:cNvSpPr/>
            <p:nvPr/>
          </p:nvSpPr>
          <p:spPr>
            <a:xfrm>
              <a:off x="7277101" y="3777228"/>
              <a:ext cx="1485900" cy="701027"/>
            </a:xfrm>
            <a:prstGeom prst="cloudCallout">
              <a:avLst>
                <a:gd name="adj1" fmla="val -66296"/>
                <a:gd name="adj2" fmla="val -24259"/>
              </a:avLst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F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Shortage in Indian Sub-Continent</a:t>
              </a:r>
              <a:endParaRPr sz="12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979" name="Google Shape;979;p31"/>
          <p:cNvSpPr txBox="1"/>
          <p:nvPr/>
        </p:nvSpPr>
        <p:spPr>
          <a:xfrm>
            <a:off x="122261" y="3481387"/>
            <a:ext cx="3048000" cy="260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AutoNum type="arabicPeriod"/>
            </a:pPr>
            <a:r>
              <a:rPr lang="en-US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Both of the Current Clean Conventional Routes of Iron making are somehow dependent on Imports.</a:t>
            </a:r>
            <a:endParaRPr/>
          </a:p>
          <a:p>
            <a:pPr marL="22860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rebuchet MS"/>
              <a:buNone/>
            </a:pPr>
            <a:endParaRPr sz="9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AutoNum type="arabicPeriod"/>
            </a:pPr>
            <a:r>
              <a:rPr lang="en-US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However, JSPL also being a supporter of “Make In India” Ideology, tried to use non-coking coal in Clean Steel making. </a:t>
            </a:r>
            <a:endParaRPr/>
          </a:p>
          <a:p>
            <a:pPr marL="228600" marR="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rebuchet MS"/>
              <a:buNone/>
            </a:pP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AutoNum type="arabicPeriod"/>
            </a:pPr>
            <a:r>
              <a:rPr lang="en-US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Same is abundantly available in India &amp; can be used effectively.</a:t>
            </a:r>
            <a:endParaRPr/>
          </a:p>
        </p:txBody>
      </p:sp>
      <p:sp>
        <p:nvSpPr>
          <p:cNvPr id="980" name="Google Shape;980;p31"/>
          <p:cNvSpPr/>
          <p:nvPr/>
        </p:nvSpPr>
        <p:spPr>
          <a:xfrm>
            <a:off x="160361" y="2834616"/>
            <a:ext cx="2971800" cy="59438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FE843"/>
              </a:gs>
              <a:gs pos="100000">
                <a:srgbClr val="74BC17"/>
              </a:gs>
            </a:gsLst>
            <a:lin ang="5400000" scaled="0"/>
          </a:gra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40005" dist="22984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Selection of Coal Gasification Project</a:t>
            </a:r>
            <a:endParaRPr sz="1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981" name="Google Shape;981;p31"/>
          <p:cNvGrpSpPr/>
          <p:nvPr/>
        </p:nvGrpSpPr>
        <p:grpSpPr>
          <a:xfrm>
            <a:off x="3162299" y="2514600"/>
            <a:ext cx="2171701" cy="1258044"/>
            <a:chOff x="3200400" y="2257812"/>
            <a:chExt cx="2171701" cy="1258044"/>
          </a:xfrm>
        </p:grpSpPr>
        <p:sp>
          <p:nvSpPr>
            <p:cNvPr id="982" name="Google Shape;982;p31"/>
            <p:cNvSpPr/>
            <p:nvPr/>
          </p:nvSpPr>
          <p:spPr>
            <a:xfrm>
              <a:off x="4411589" y="2257812"/>
              <a:ext cx="960512" cy="522744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83" name="Google Shape;983;p31"/>
            <p:cNvSpPr/>
            <p:nvPr/>
          </p:nvSpPr>
          <p:spPr>
            <a:xfrm>
              <a:off x="3200400" y="2667000"/>
              <a:ext cx="1447800" cy="848856"/>
            </a:xfrm>
            <a:prstGeom prst="cloudCallout">
              <a:avLst>
                <a:gd name="adj1" fmla="val 73714"/>
                <a:gd name="adj2" fmla="val -33010"/>
              </a:avLst>
            </a:prstGeom>
            <a:noFill/>
            <a:ln w="158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FF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Heavy Import of Costly Coking Coal</a:t>
              </a:r>
              <a:endParaRPr sz="11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984" name="Google Shape;984;p31" descr="http://exportexpertsindia.com/wp-content/uploads/2015/09/make-in-india-27-sep-201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026" y="1171387"/>
            <a:ext cx="2654974" cy="1419413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31"/>
          <p:cNvSpPr/>
          <p:nvPr/>
        </p:nvSpPr>
        <p:spPr>
          <a:xfrm>
            <a:off x="6278488" y="3820656"/>
            <a:ext cx="960512" cy="446544"/>
          </a:xfrm>
          <a:prstGeom prst="ellipse">
            <a:avLst/>
          </a:prstGeom>
          <a:gradFill>
            <a:gsLst>
              <a:gs pos="0">
                <a:srgbClr val="C9F296"/>
              </a:gs>
              <a:gs pos="78000">
                <a:srgbClr val="BEC6F1"/>
              </a:gs>
              <a:gs pos="100000">
                <a:srgbClr val="DFE2F7"/>
              </a:gs>
            </a:gsLst>
            <a:lin ang="5400000" scaled="0"/>
          </a:gra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SynGas </a:t>
            </a:r>
            <a:endParaRPr sz="1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86" name="Google Shape;986;p31" descr="C:\Users\Nishant_SinghJLMT\Pictures\1200px-Jindal_Steel_and_Power_Logo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p31"/>
          <p:cNvSpPr txBox="1">
            <a:spLocks noGrp="1"/>
          </p:cNvSpPr>
          <p:nvPr>
            <p:ph type="dt" idx="10"/>
          </p:nvPr>
        </p:nvSpPr>
        <p:spPr>
          <a:xfrm>
            <a:off x="6629400" y="64770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7F7F7F"/>
                </a:solidFill>
              </a:rPr>
              <a:t>18th December 2017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988" name="Google Shape;988;p31"/>
          <p:cNvSpPr txBox="1"/>
          <p:nvPr/>
        </p:nvSpPr>
        <p:spPr>
          <a:xfrm>
            <a:off x="1143000" y="6581001"/>
            <a:ext cx="2971800" cy="276999"/>
          </a:xfrm>
          <a:prstGeom prst="rect">
            <a:avLst/>
          </a:prstGeom>
          <a:solidFill>
            <a:srgbClr val="DDF4F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Copyright © 2017 Jindal Steel &amp; Power Ltd.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3" name="Google Shape;993;p32"/>
          <p:cNvCxnSpPr/>
          <p:nvPr/>
        </p:nvCxnSpPr>
        <p:spPr>
          <a:xfrm>
            <a:off x="0" y="1196752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4" name="Google Shape;994;p32"/>
          <p:cNvSpPr/>
          <p:nvPr/>
        </p:nvSpPr>
        <p:spPr>
          <a:xfrm>
            <a:off x="304800" y="3962400"/>
            <a:ext cx="1828800" cy="838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0AC"/>
              </a:gs>
              <a:gs pos="28000">
                <a:srgbClr val="FFB0AC"/>
              </a:gs>
              <a:gs pos="100000">
                <a:srgbClr val="F17570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Direct Reduced Iron (DRI)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5" name="Google Shape;995;p32"/>
          <p:cNvSpPr/>
          <p:nvPr/>
        </p:nvSpPr>
        <p:spPr>
          <a:xfrm>
            <a:off x="3276600" y="1752600"/>
            <a:ext cx="2667000" cy="1066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712"/>
              </a:gs>
              <a:gs pos="100000">
                <a:srgbClr val="BF5200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40005" dist="22984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Gas Based</a:t>
            </a:r>
            <a:endParaRPr/>
          </a:p>
        </p:txBody>
      </p:sp>
      <p:sp>
        <p:nvSpPr>
          <p:cNvPr id="996" name="Google Shape;996;p32"/>
          <p:cNvSpPr/>
          <p:nvPr/>
        </p:nvSpPr>
        <p:spPr>
          <a:xfrm>
            <a:off x="6172200" y="1752600"/>
            <a:ext cx="2667000" cy="1066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0AC"/>
              </a:gs>
              <a:gs pos="28000">
                <a:srgbClr val="FFB0AC"/>
              </a:gs>
              <a:gs pos="100000">
                <a:srgbClr val="F17570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Coal Based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7" name="Google Shape;997;p32"/>
          <p:cNvSpPr/>
          <p:nvPr/>
        </p:nvSpPr>
        <p:spPr>
          <a:xfrm>
            <a:off x="304800" y="1447800"/>
            <a:ext cx="1828800" cy="838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0AC"/>
              </a:gs>
              <a:gs pos="28000">
                <a:srgbClr val="FFB0AC"/>
              </a:gs>
              <a:gs pos="100000">
                <a:srgbClr val="F17570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Blast Furnace Route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8" name="Google Shape;998;p32"/>
          <p:cNvSpPr/>
          <p:nvPr/>
        </p:nvSpPr>
        <p:spPr>
          <a:xfrm>
            <a:off x="304800" y="2438400"/>
            <a:ext cx="23622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AutoNum type="arabicPeriod"/>
            </a:pPr>
            <a:r>
              <a:rPr lang="en-US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Centuries old conventional route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AutoNum type="arabicPeriod"/>
            </a:pPr>
            <a:r>
              <a:rPr lang="en-US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In India, Metallurgical coal reserves are limited &amp; thus  expensive Coking Coal need to be imported </a:t>
            </a:r>
            <a:endParaRPr sz="130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99" name="Google Shape;999;p32"/>
          <p:cNvSpPr txBox="1"/>
          <p:nvPr/>
        </p:nvSpPr>
        <p:spPr>
          <a:xfrm>
            <a:off x="228600" y="4876800"/>
            <a:ext cx="2362200" cy="1492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300"/>
              <a:buFont typeface="Trebuchet MS"/>
              <a:buAutoNum type="arabicPeriod"/>
            </a:pPr>
            <a:r>
              <a:rPr lang="en-US" sz="1300" b="1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Abundantly available non-coking coal in country can be used effectively  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300"/>
              <a:buFont typeface="Trebuchet MS"/>
              <a:buAutoNum type="arabicPeriod"/>
            </a:pPr>
            <a:r>
              <a:rPr lang="en-US" sz="1300" b="1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Cost of production is low</a:t>
            </a:r>
            <a:endParaRPr/>
          </a:p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300"/>
              <a:buFont typeface="Trebuchet MS"/>
              <a:buAutoNum type="arabicPeriod"/>
            </a:pPr>
            <a:r>
              <a:rPr lang="en-US" sz="1300" b="1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Overall Investment is low</a:t>
            </a:r>
            <a:endParaRPr sz="1300" b="1">
              <a:solidFill>
                <a:srgbClr val="00B0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00" name="Google Shape;1000;p32"/>
          <p:cNvCxnSpPr/>
          <p:nvPr/>
        </p:nvCxnSpPr>
        <p:spPr>
          <a:xfrm rot="5400000">
            <a:off x="115094" y="3771106"/>
            <a:ext cx="5105400" cy="1588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001" name="Google Shape;1001;p32"/>
          <p:cNvCxnSpPr/>
          <p:nvPr/>
        </p:nvCxnSpPr>
        <p:spPr>
          <a:xfrm rot="-5400000">
            <a:off x="1600994" y="2971800"/>
            <a:ext cx="2894806" cy="79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2" name="Google Shape;1002;p32"/>
          <p:cNvCxnSpPr/>
          <p:nvPr/>
        </p:nvCxnSpPr>
        <p:spPr>
          <a:xfrm>
            <a:off x="3048000" y="1524000"/>
            <a:ext cx="4495800" cy="1588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03" name="Google Shape;1003;p32"/>
          <p:cNvCxnSpPr/>
          <p:nvPr/>
        </p:nvCxnSpPr>
        <p:spPr>
          <a:xfrm rot="5400000">
            <a:off x="7354094" y="1714500"/>
            <a:ext cx="380206" cy="79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004" name="Google Shape;1004;p32"/>
          <p:cNvCxnSpPr/>
          <p:nvPr/>
        </p:nvCxnSpPr>
        <p:spPr>
          <a:xfrm>
            <a:off x="2286000" y="4419600"/>
            <a:ext cx="762000" cy="1588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005" name="Google Shape;1005;p32"/>
          <p:cNvCxnSpPr/>
          <p:nvPr/>
        </p:nvCxnSpPr>
        <p:spPr>
          <a:xfrm rot="5400000">
            <a:off x="4458494" y="1714500"/>
            <a:ext cx="380206" cy="79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06" name="Google Shape;1006;p32"/>
          <p:cNvSpPr/>
          <p:nvPr/>
        </p:nvSpPr>
        <p:spPr>
          <a:xfrm>
            <a:off x="3352800" y="3124200"/>
            <a:ext cx="2743200" cy="3048000"/>
          </a:xfrm>
          <a:prstGeom prst="rect">
            <a:avLst/>
          </a:prstGeom>
          <a:solidFill>
            <a:schemeClr val="lt1">
              <a:alpha val="50980"/>
            </a:schemeClr>
          </a:solidFill>
          <a:ln w="158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Trebuchet MS"/>
              <a:buAutoNum type="arabicPeriod"/>
            </a:pPr>
            <a:r>
              <a:rPr lang="en-US" sz="14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Clean Technology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Trebuchet MS"/>
              <a:buAutoNum type="arabicPeriod"/>
            </a:pPr>
            <a:r>
              <a:rPr lang="en-US" sz="14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Capital cost is comparatively higher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Trebuchet MS"/>
              <a:buAutoNum type="arabicPeriod"/>
            </a:pPr>
            <a:r>
              <a:rPr lang="en-US" sz="14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Energy Requirement is 20% less than that of  rotary kiln based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Trebuchet MS"/>
              <a:buAutoNum type="arabicPeriod"/>
            </a:pPr>
            <a:r>
              <a:rPr lang="en-US" sz="14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Product suits best steel making qualities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Trebuchet MS"/>
              <a:buAutoNum type="arabicPeriod"/>
            </a:pPr>
            <a:r>
              <a:rPr lang="en-US" sz="14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DRI fines (-5mm) generated is 5%. Thus, Loss in SMS are less due to low % of fines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Trebuchet MS"/>
              <a:buAutoNum type="arabicPeriod"/>
            </a:pPr>
            <a:r>
              <a:rPr lang="en-US" sz="14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Sulphur content in DRI is in range of 0.003-0.01%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400"/>
              <a:buFont typeface="Trebuchet MS"/>
              <a:buAutoNum type="arabicPeriod"/>
            </a:pPr>
            <a:r>
              <a:rPr lang="en-US" sz="14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Metallization is 92-94%</a:t>
            </a:r>
            <a:endParaRPr/>
          </a:p>
          <a:p>
            <a:pPr marL="285750" marR="0" lvl="0" indent="-196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>
              <a:solidFill>
                <a:srgbClr val="0C0C0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07" name="Google Shape;1007;p32"/>
          <p:cNvSpPr/>
          <p:nvPr/>
        </p:nvSpPr>
        <p:spPr>
          <a:xfrm>
            <a:off x="6248400" y="3124200"/>
            <a:ext cx="2743200" cy="3048000"/>
          </a:xfrm>
          <a:prstGeom prst="rect">
            <a:avLst/>
          </a:prstGeom>
          <a:solidFill>
            <a:schemeClr val="lt1">
              <a:alpha val="50980"/>
            </a:schemeClr>
          </a:solidFill>
          <a:ln w="1587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AutoNum type="arabicPeriod"/>
            </a:pPr>
            <a:r>
              <a:rPr lang="en-US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Prone to pollution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300"/>
              <a:buFont typeface="Trebuchet MS"/>
              <a:buAutoNum type="arabicPeriod"/>
            </a:pPr>
            <a:r>
              <a:rPr lang="en-US" sz="13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Low Capital Cost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AutoNum type="arabicPeriod"/>
            </a:pPr>
            <a:r>
              <a:rPr lang="en-US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High Energy Requirement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AutoNum type="arabicPeriod"/>
            </a:pPr>
            <a:r>
              <a:rPr lang="en-US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Not suitable for making quality steel ( for flat products)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AutoNum type="arabicPeriod"/>
            </a:pPr>
            <a:r>
              <a:rPr lang="en-US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DRI fines (-3mm) generated is 30-40%. Thus, Loss in SMS are more due to high % of fines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AutoNum type="arabicPeriod"/>
            </a:pPr>
            <a:r>
              <a:rPr lang="en-US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Sulphur in coal is partly attached to DRI &amp; partly goes to atmosphere as SO2 contributing to air pollution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Trebuchet MS"/>
              <a:buAutoNum type="arabicPeriod"/>
            </a:pPr>
            <a:r>
              <a:rPr lang="en-US" sz="130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Metallization is 86-90%</a:t>
            </a:r>
            <a:endParaRPr/>
          </a:p>
          <a:p>
            <a:pPr marL="285750" marR="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300">
              <a:solidFill>
                <a:srgbClr val="0C0C0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08" name="Google Shape;1008;p32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Selection of Coal Gasification Technology contd..</a:t>
            </a:r>
            <a:endParaRPr sz="2400" b="1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09" name="Google Shape;1009;p32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32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1" name="Google Shape;1011;p32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6" name="Google Shape;1016;p33"/>
          <p:cNvCxnSpPr/>
          <p:nvPr/>
        </p:nvCxnSpPr>
        <p:spPr>
          <a:xfrm>
            <a:off x="0" y="1196752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7" name="Google Shape;1017;p33"/>
          <p:cNvSpPr/>
          <p:nvPr/>
        </p:nvSpPr>
        <p:spPr>
          <a:xfrm>
            <a:off x="304800" y="3962400"/>
            <a:ext cx="1828800" cy="838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0AC"/>
              </a:gs>
              <a:gs pos="28000">
                <a:srgbClr val="FFB0AC"/>
              </a:gs>
              <a:gs pos="100000">
                <a:srgbClr val="F17570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Direct Reduced Iron (DRI)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3276600" y="1752600"/>
            <a:ext cx="2667000" cy="1066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0AC"/>
              </a:gs>
              <a:gs pos="28000">
                <a:srgbClr val="FFB0AC"/>
              </a:gs>
              <a:gs pos="100000">
                <a:srgbClr val="F17570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Gas Based</a:t>
            </a:r>
            <a:endParaRPr/>
          </a:p>
        </p:txBody>
      </p:sp>
      <p:sp>
        <p:nvSpPr>
          <p:cNvPr id="1019" name="Google Shape;1019;p33"/>
          <p:cNvSpPr/>
          <p:nvPr/>
        </p:nvSpPr>
        <p:spPr>
          <a:xfrm>
            <a:off x="6172200" y="1752600"/>
            <a:ext cx="2667000" cy="1066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0AC"/>
              </a:gs>
              <a:gs pos="28000">
                <a:srgbClr val="FFB0AC"/>
              </a:gs>
              <a:gs pos="100000">
                <a:srgbClr val="F17570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Coal Based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304800" y="1447800"/>
            <a:ext cx="1828800" cy="8382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CDCDCD"/>
              </a:gs>
              <a:gs pos="28000">
                <a:srgbClr val="CDCDCD"/>
              </a:gs>
              <a:gs pos="100000">
                <a:srgbClr val="9D9D9D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Blast Furnace Route</a:t>
            </a:r>
            <a:endParaRPr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21" name="Google Shape;1021;p33"/>
          <p:cNvCxnSpPr/>
          <p:nvPr/>
        </p:nvCxnSpPr>
        <p:spPr>
          <a:xfrm rot="5400000">
            <a:off x="115094" y="3771106"/>
            <a:ext cx="5105400" cy="1588"/>
          </a:xfrm>
          <a:prstGeom prst="straightConnector1">
            <a:avLst/>
          </a:prstGeom>
          <a:noFill/>
          <a:ln w="9525" cap="flat" cmpd="sng">
            <a:solidFill>
              <a:srgbClr val="00B050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022" name="Google Shape;1022;p33"/>
          <p:cNvCxnSpPr/>
          <p:nvPr/>
        </p:nvCxnSpPr>
        <p:spPr>
          <a:xfrm rot="-5400000">
            <a:off x="1600994" y="2971800"/>
            <a:ext cx="2894806" cy="79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3" name="Google Shape;1023;p33"/>
          <p:cNvCxnSpPr/>
          <p:nvPr/>
        </p:nvCxnSpPr>
        <p:spPr>
          <a:xfrm>
            <a:off x="3048000" y="1524000"/>
            <a:ext cx="4495800" cy="1588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4" name="Google Shape;1024;p33"/>
          <p:cNvCxnSpPr/>
          <p:nvPr/>
        </p:nvCxnSpPr>
        <p:spPr>
          <a:xfrm rot="5400000">
            <a:off x="7354094" y="1714500"/>
            <a:ext cx="380206" cy="79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025" name="Google Shape;1025;p33"/>
          <p:cNvCxnSpPr/>
          <p:nvPr/>
        </p:nvCxnSpPr>
        <p:spPr>
          <a:xfrm>
            <a:off x="2286000" y="4419600"/>
            <a:ext cx="762000" cy="1588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026" name="Google Shape;1026;p33"/>
          <p:cNvCxnSpPr/>
          <p:nvPr/>
        </p:nvCxnSpPr>
        <p:spPr>
          <a:xfrm rot="5400000">
            <a:off x="4458494" y="1714500"/>
            <a:ext cx="380206" cy="79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1027" name="Google Shape;1027;p33"/>
          <p:cNvSpPr/>
          <p:nvPr/>
        </p:nvSpPr>
        <p:spPr>
          <a:xfrm>
            <a:off x="3352800" y="2971800"/>
            <a:ext cx="2667000" cy="304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0AC"/>
              </a:gs>
              <a:gs pos="28000">
                <a:srgbClr val="FFB0AC"/>
              </a:gs>
              <a:gs pos="100000">
                <a:srgbClr val="F17570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Reformed Natural Gas</a:t>
            </a:r>
            <a:endParaRPr/>
          </a:p>
        </p:txBody>
      </p:sp>
      <p:sp>
        <p:nvSpPr>
          <p:cNvPr id="1028" name="Google Shape;1028;p33"/>
          <p:cNvSpPr/>
          <p:nvPr/>
        </p:nvSpPr>
        <p:spPr>
          <a:xfrm>
            <a:off x="3352800" y="5029200"/>
            <a:ext cx="2743200" cy="762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7712"/>
              </a:gs>
              <a:gs pos="100000">
                <a:srgbClr val="BF5200"/>
              </a:gs>
            </a:gsLst>
            <a:lin ang="5400000" scaled="0"/>
          </a:gra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  <a:effectLst>
            <a:outerShdw blurRad="40005" dist="22984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Syn-Gas from Coal Gasification</a:t>
            </a:r>
            <a:endParaRPr/>
          </a:p>
        </p:txBody>
      </p:sp>
      <p:sp>
        <p:nvSpPr>
          <p:cNvPr id="1029" name="Google Shape;1029;p33"/>
          <p:cNvSpPr/>
          <p:nvPr/>
        </p:nvSpPr>
        <p:spPr>
          <a:xfrm>
            <a:off x="3352800" y="3352800"/>
            <a:ext cx="2667000" cy="304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0AC"/>
              </a:gs>
              <a:gs pos="28000">
                <a:srgbClr val="FFB0AC"/>
              </a:gs>
              <a:gs pos="100000">
                <a:srgbClr val="F17570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Coke Oven Gas</a:t>
            </a:r>
            <a:endParaRPr/>
          </a:p>
        </p:txBody>
      </p:sp>
      <p:sp>
        <p:nvSpPr>
          <p:cNvPr id="1030" name="Google Shape;1030;p33"/>
          <p:cNvSpPr/>
          <p:nvPr/>
        </p:nvSpPr>
        <p:spPr>
          <a:xfrm>
            <a:off x="3352800" y="3810000"/>
            <a:ext cx="2667000" cy="3048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B0AC"/>
              </a:gs>
              <a:gs pos="28000">
                <a:srgbClr val="FFB0AC"/>
              </a:gs>
              <a:gs pos="100000">
                <a:srgbClr val="F17570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Corex Gas</a:t>
            </a:r>
            <a:endParaRPr/>
          </a:p>
        </p:txBody>
      </p:sp>
      <p:sp>
        <p:nvSpPr>
          <p:cNvPr id="1031" name="Google Shape;1031;p33"/>
          <p:cNvSpPr/>
          <p:nvPr/>
        </p:nvSpPr>
        <p:spPr>
          <a:xfrm>
            <a:off x="6248400" y="2971800"/>
            <a:ext cx="27241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× In India Natural Gas availability is limited &amp; not readily available</a:t>
            </a:r>
            <a:endParaRPr sz="1400" i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2" name="Google Shape;1032;p33"/>
          <p:cNvSpPr/>
          <p:nvPr/>
        </p:nvSpPr>
        <p:spPr>
          <a:xfrm>
            <a:off x="6248400" y="3658306"/>
            <a:ext cx="26110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× </a:t>
            </a:r>
            <a:r>
              <a:rPr lang="en-US" sz="1400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Coke Oven Gas &amp; Corex Gas are localized &amp; not sufficient</a:t>
            </a:r>
            <a:endParaRPr sz="1400" i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3" name="Google Shape;1033;p33"/>
          <p:cNvSpPr/>
          <p:nvPr/>
        </p:nvSpPr>
        <p:spPr>
          <a:xfrm>
            <a:off x="6248400" y="4876800"/>
            <a:ext cx="2667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India has abundant non-coking coal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Therefore, the only optimum alternate way is Gasification of  these coal to produce Syn-Gas for DRI production.</a:t>
            </a:r>
            <a:endParaRPr sz="14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4" name="Google Shape;1034;p33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Selection of Coal Gasification Technology contd..</a:t>
            </a:r>
            <a:endParaRPr sz="2400" b="1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35" name="Google Shape;1035;p33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1036" name="Google Shape;1036;p33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7" name="Google Shape;1037;p33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4"/>
          <p:cNvSpPr txBox="1"/>
          <p:nvPr/>
        </p:nvSpPr>
        <p:spPr>
          <a:xfrm>
            <a:off x="228600" y="152400"/>
            <a:ext cx="7239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Types of Gasification Technologies</a:t>
            </a:r>
            <a:endParaRPr/>
          </a:p>
        </p:txBody>
      </p:sp>
      <p:pic>
        <p:nvPicPr>
          <p:cNvPr id="1043" name="Google Shape;104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0" y="0"/>
            <a:ext cx="1905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34</a:t>
            </a:fld>
            <a:endParaRPr>
              <a:solidFill>
                <a:srgbClr val="888888"/>
              </a:solidFill>
            </a:endParaRPr>
          </a:p>
        </p:txBody>
      </p:sp>
      <p:cxnSp>
        <p:nvCxnSpPr>
          <p:cNvPr id="1045" name="Google Shape;1045;p34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46" name="Google Shape;1046;p34"/>
          <p:cNvSpPr txBox="1"/>
          <p:nvPr/>
        </p:nvSpPr>
        <p:spPr>
          <a:xfrm>
            <a:off x="3657600" y="6400800"/>
            <a:ext cx="2971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Copyright © 2014 Jindal Steel &amp; Power Ltd.</a:t>
            </a:r>
            <a:endParaRPr/>
          </a:p>
        </p:txBody>
      </p:sp>
      <p:sp>
        <p:nvSpPr>
          <p:cNvPr id="1047" name="Google Shape;1047;p34"/>
          <p:cNvSpPr txBox="1"/>
          <p:nvPr/>
        </p:nvSpPr>
        <p:spPr>
          <a:xfrm>
            <a:off x="228600" y="1150961"/>
            <a:ext cx="2743200" cy="5016758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Various  Gasification Technologies were  considered  and evaluated mainly on the basis of Commercial Scale Demonstration, Capital Cost &amp; Operational Cost: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Moving/Fixed Bed (Counter- Current, Co-current)</a:t>
            </a:r>
            <a:endParaRPr/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Fluidized bed</a:t>
            </a:r>
            <a:endParaRPr/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Entrained Flow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i) Dry Pulverized solid fuel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ii) Fuel Slurry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iii) Atomized Liquid Fuel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p34"/>
          <p:cNvSpPr/>
          <p:nvPr/>
        </p:nvSpPr>
        <p:spPr>
          <a:xfrm>
            <a:off x="228600" y="685799"/>
            <a:ext cx="8839200" cy="465161"/>
          </a:xfrm>
          <a:prstGeom prst="roundRect">
            <a:avLst>
              <a:gd name="adj" fmla="val 16667"/>
            </a:avLst>
          </a:prstGeom>
          <a:solidFill>
            <a:srgbClr val="FBD4B4"/>
          </a:solidFill>
          <a:ln w="254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Technology evaluation &amp; Comparison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49" name="Google Shape;1049;p34"/>
          <p:cNvGraphicFramePr/>
          <p:nvPr/>
        </p:nvGraphicFramePr>
        <p:xfrm>
          <a:off x="2971800" y="11509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{404A5EC5-979B-4ED5-B4EB-9248394A336E}</a:tableStyleId>
              </a:tblPr>
              <a:tblGrid>
                <a:gridCol w="457200"/>
                <a:gridCol w="2286000"/>
                <a:gridCol w="990600"/>
                <a:gridCol w="1219200"/>
                <a:gridCol w="1143000"/>
              </a:tblGrid>
              <a:tr h="2304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FEATURES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Fixed Bed 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Fluidized Bed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Entrain Bed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1. a)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Pressure , Kg/cm2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10-30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Atm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30-40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   b)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Temperature deg C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1200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1100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1600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   c)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Gas-outlet Temp, deg C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675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~850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1370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382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2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Type of Coal 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All ranks</a:t>
                      </a:r>
                      <a:r>
                        <a:rPr lang="en-US" sz="1200" b="0" i="0" u="none" strike="noStrike" cap="none">
                          <a:solidFill>
                            <a:srgbClr val="FF0000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Low rank coal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All types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3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Feed coal size, mm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6 - 50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0 - 9.5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~200 mesh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4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Moisture in feed Coal, wt%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up to 18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&lt;5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382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5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Maximum ash content, wt%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up to 40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up to 35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up to 25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6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Ash withdrawal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Dry Powder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Dry Powder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Molten Slag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3571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7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Dry gas composition, vol%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CO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18-20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34-36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65-66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H2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39-41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40-42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30-32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CH4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10-12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3-4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0.4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CO2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28-30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19-20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1-2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 S ' Compounds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~0.5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~0.5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0.4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N2 and others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~0.5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8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H2/CO ratio in gas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2.1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1.25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0.48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382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9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Calorific value of gas, kcal / Nm3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2600-3400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2640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2980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10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Cold Gas efficiency, %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&gt;85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80-83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  <a:tr h="1910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1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11</a:t>
                      </a:r>
                      <a:endParaRPr sz="1200" b="0" i="0" u="none" strike="noStrike" cap="none">
                        <a:solidFill>
                          <a:schemeClr val="dk1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Carbon Conversion, %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93-99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 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Bookman Old Style"/>
                        <a:buNone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&gt;93</a:t>
                      </a:r>
                      <a:endParaRPr/>
                    </a:p>
                  </a:txBody>
                  <a:tcPr marL="47625" marR="4762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E9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Google Shape;105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0" y="0"/>
            <a:ext cx="1905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35</a:t>
            </a:fld>
            <a:endParaRPr>
              <a:solidFill>
                <a:srgbClr val="888888"/>
              </a:solidFill>
            </a:endParaRPr>
          </a:p>
        </p:txBody>
      </p:sp>
      <p:cxnSp>
        <p:nvCxnSpPr>
          <p:cNvPr id="1056" name="Google Shape;1056;p35"/>
          <p:cNvCxnSpPr/>
          <p:nvPr/>
        </p:nvCxnSpPr>
        <p:spPr>
          <a:xfrm>
            <a:off x="0" y="62484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57" name="Google Shape;1057;p35"/>
          <p:cNvPicPr preferRelativeResize="0"/>
          <p:nvPr/>
        </p:nvPicPr>
        <p:blipFill rotWithShape="1">
          <a:blip r:embed="rId4">
            <a:alphaModFix/>
          </a:blip>
          <a:srcRect b="11021"/>
          <a:stretch/>
        </p:blipFill>
        <p:spPr>
          <a:xfrm>
            <a:off x="5905500" y="685800"/>
            <a:ext cx="3124200" cy="43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35"/>
          <p:cNvSpPr txBox="1"/>
          <p:nvPr/>
        </p:nvSpPr>
        <p:spPr>
          <a:xfrm>
            <a:off x="228600" y="152400"/>
            <a:ext cx="7239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Selection of Fixed Bed Technology</a:t>
            </a:r>
            <a:endParaRPr/>
          </a:p>
        </p:txBody>
      </p:sp>
      <p:sp>
        <p:nvSpPr>
          <p:cNvPr id="1059" name="Google Shape;1059;p35"/>
          <p:cNvSpPr/>
          <p:nvPr/>
        </p:nvSpPr>
        <p:spPr>
          <a:xfrm>
            <a:off x="249072" y="914400"/>
            <a:ext cx="5181600" cy="5334000"/>
          </a:xfrm>
          <a:prstGeom prst="rect">
            <a:avLst/>
          </a:pr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Well demonstrated, mature and Proven Technology with low risk. More than 100 Gasifiers in operation excl. China. </a:t>
            </a:r>
            <a:endParaRPr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Suitable for low Rank, high ash content Coal.</a:t>
            </a:r>
            <a:endParaRPr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High Carbon conversion efficiency (approx. 95%).</a:t>
            </a:r>
            <a:endParaRPr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High Cold Gas efficiency (85%)  due to counter-current operation.</a:t>
            </a:r>
            <a:endParaRPr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Low Oxygen consumption.</a:t>
            </a:r>
            <a:endParaRPr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Gas Composition suitable for steel  Industry. </a:t>
            </a:r>
            <a:endParaRPr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Ash fusion temperature of Indian Coal is high, therefore, dry bottom type is preferred.</a:t>
            </a:r>
            <a:endParaRPr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No Coal drying &amp; grinding required, hence less energy consumption &amp; not hazardous.</a:t>
            </a:r>
            <a:endParaRPr/>
          </a:p>
          <a:p>
            <a:pPr marL="285750" marR="0" lvl="0" indent="-209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Valuable By-Products like Tar, Oil, Phenol, Ammonia etc. 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rgbClr val="0C0C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35"/>
          <p:cNvSpPr txBox="1"/>
          <p:nvPr/>
        </p:nvSpPr>
        <p:spPr>
          <a:xfrm>
            <a:off x="228600" y="838200"/>
            <a:ext cx="5676900" cy="5355312"/>
          </a:xfrm>
          <a:prstGeom prst="rect">
            <a:avLst/>
          </a:prstGeom>
          <a:noFill/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1" name="Google Shape;1061;p35"/>
          <p:cNvSpPr txBox="1"/>
          <p:nvPr/>
        </p:nvSpPr>
        <p:spPr>
          <a:xfrm>
            <a:off x="5943600" y="838200"/>
            <a:ext cx="3009900" cy="5355312"/>
          </a:xfrm>
          <a:prstGeom prst="rect">
            <a:avLst/>
          </a:prstGeom>
          <a:noFill/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p35"/>
          <p:cNvSpPr txBox="1"/>
          <p:nvPr/>
        </p:nvSpPr>
        <p:spPr>
          <a:xfrm>
            <a:off x="5905500" y="5050200"/>
            <a:ext cx="30099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Fixed Bed Dry Bottom Gasifier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36"/>
          <p:cNvSpPr txBox="1">
            <a:spLocks noGrp="1"/>
          </p:cNvSpPr>
          <p:nvPr>
            <p:ph type="body" idx="4294967295"/>
          </p:nvPr>
        </p:nvSpPr>
        <p:spPr>
          <a:xfrm>
            <a:off x="568325" y="2636838"/>
            <a:ext cx="4078288" cy="348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pic>
        <p:nvPicPr>
          <p:cNvPr id="1071" name="Google Shape;1071;p36" descr="New Image.BM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95400"/>
            <a:ext cx="9144000" cy="55626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072" name="Google Shape;1072;p36"/>
          <p:cNvSpPr txBox="1"/>
          <p:nvPr/>
        </p:nvSpPr>
        <p:spPr>
          <a:xfrm>
            <a:off x="5429256" y="4286256"/>
            <a:ext cx="1143008" cy="253916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GASIFICATION</a:t>
            </a:r>
            <a:endParaRPr sz="105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36"/>
          <p:cNvSpPr txBox="1"/>
          <p:nvPr/>
        </p:nvSpPr>
        <p:spPr>
          <a:xfrm>
            <a:off x="4429124" y="3857628"/>
            <a:ext cx="1714512" cy="246221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856B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 COOLING</a:t>
            </a:r>
            <a:endParaRPr sz="1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36"/>
          <p:cNvSpPr txBox="1"/>
          <p:nvPr/>
        </p:nvSpPr>
        <p:spPr>
          <a:xfrm>
            <a:off x="4000496" y="3000372"/>
            <a:ext cx="1214446" cy="253916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RECTISOL</a:t>
            </a:r>
            <a:endParaRPr sz="105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36"/>
          <p:cNvSpPr txBox="1"/>
          <p:nvPr/>
        </p:nvSpPr>
        <p:spPr>
          <a:xfrm>
            <a:off x="251520" y="4653136"/>
            <a:ext cx="1584176" cy="246221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SULPHUR RECOVERY</a:t>
            </a:r>
            <a:endParaRPr sz="1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36"/>
          <p:cNvSpPr txBox="1"/>
          <p:nvPr/>
        </p:nvSpPr>
        <p:spPr>
          <a:xfrm>
            <a:off x="214282" y="5357826"/>
            <a:ext cx="1714512" cy="52322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 liquor Separation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36"/>
          <p:cNvSpPr txBox="1"/>
          <p:nvPr/>
        </p:nvSpPr>
        <p:spPr>
          <a:xfrm>
            <a:off x="0" y="3573016"/>
            <a:ext cx="1066800" cy="55399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Phenosolvan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36"/>
          <p:cNvSpPr txBox="1"/>
          <p:nvPr/>
        </p:nvSpPr>
        <p:spPr>
          <a:xfrm>
            <a:off x="2411760" y="2348880"/>
            <a:ext cx="1584176" cy="538609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Ammonia  Recovery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9" name="Google Shape;1079;p36"/>
          <p:cNvCxnSpPr/>
          <p:nvPr/>
        </p:nvCxnSpPr>
        <p:spPr>
          <a:xfrm rot="5400000" flipH="1">
            <a:off x="4572000" y="4286256"/>
            <a:ext cx="642942" cy="642942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080" name="Google Shape;1080;p36"/>
          <p:cNvCxnSpPr/>
          <p:nvPr/>
        </p:nvCxnSpPr>
        <p:spPr>
          <a:xfrm rot="10800000">
            <a:off x="3786182" y="3571876"/>
            <a:ext cx="785818" cy="71438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081" name="Google Shape;1081;p36"/>
          <p:cNvCxnSpPr/>
          <p:nvPr/>
        </p:nvCxnSpPr>
        <p:spPr>
          <a:xfrm flipH="1">
            <a:off x="2857488" y="4286256"/>
            <a:ext cx="1714512" cy="642942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082" name="Google Shape;1082;p36"/>
          <p:cNvCxnSpPr/>
          <p:nvPr/>
        </p:nvCxnSpPr>
        <p:spPr>
          <a:xfrm rot="5400000" flipH="1">
            <a:off x="642910" y="2714620"/>
            <a:ext cx="785818" cy="500066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083" name="Google Shape;1083;p36"/>
          <p:cNvCxnSpPr/>
          <p:nvPr/>
        </p:nvCxnSpPr>
        <p:spPr>
          <a:xfrm rot="10800000" flipH="1">
            <a:off x="3643306" y="5072074"/>
            <a:ext cx="1214446" cy="571504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084" name="Google Shape;1084;p36"/>
          <p:cNvCxnSpPr/>
          <p:nvPr/>
        </p:nvCxnSpPr>
        <p:spPr>
          <a:xfrm rot="10800000" flipH="1">
            <a:off x="4929190" y="5214950"/>
            <a:ext cx="928694" cy="428628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085" name="Google Shape;1085;p36"/>
          <p:cNvSpPr txBox="1"/>
          <p:nvPr/>
        </p:nvSpPr>
        <p:spPr>
          <a:xfrm>
            <a:off x="7358082" y="5786455"/>
            <a:ext cx="1571636" cy="646331"/>
          </a:xfrm>
          <a:prstGeom prst="rect">
            <a:avLst/>
          </a:prstGeom>
          <a:solidFill>
            <a:srgbClr val="00B0F0"/>
          </a:solidFill>
          <a:ln w="9525" cap="flat" cmpd="sng">
            <a:solidFill>
              <a:srgbClr val="FBD4B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STEAM+ OXYGEN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6" name="Google Shape;1086;p36"/>
          <p:cNvCxnSpPr>
            <a:stCxn id="1085" idx="1"/>
          </p:cNvCxnSpPr>
          <p:nvPr/>
        </p:nvCxnSpPr>
        <p:spPr>
          <a:xfrm rot="10800000">
            <a:off x="5572182" y="5429221"/>
            <a:ext cx="1785900" cy="680400"/>
          </a:xfrm>
          <a:prstGeom prst="bentConnector3">
            <a:avLst>
              <a:gd name="adj1" fmla="val 50001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087" name="Google Shape;1087;p36"/>
          <p:cNvSpPr txBox="1"/>
          <p:nvPr/>
        </p:nvSpPr>
        <p:spPr>
          <a:xfrm>
            <a:off x="3071802" y="5857892"/>
            <a:ext cx="857256" cy="36933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COAL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8" name="Google Shape;1088;p36"/>
          <p:cNvCxnSpPr/>
          <p:nvPr/>
        </p:nvCxnSpPr>
        <p:spPr>
          <a:xfrm rot="10800000">
            <a:off x="1214464" y="3428860"/>
            <a:ext cx="1785900" cy="1428900"/>
          </a:xfrm>
          <a:prstGeom prst="curvedConnector3">
            <a:avLst>
              <a:gd name="adj1" fmla="val 50001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089" name="Google Shape;1089;p36"/>
          <p:cNvCxnSpPr>
            <a:endCxn id="1090" idx="3"/>
          </p:cNvCxnSpPr>
          <p:nvPr/>
        </p:nvCxnSpPr>
        <p:spPr>
          <a:xfrm flipH="1">
            <a:off x="1153192" y="3572014"/>
            <a:ext cx="2561700" cy="8412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091" name="Google Shape;1091;p36"/>
          <p:cNvCxnSpPr/>
          <p:nvPr/>
        </p:nvCxnSpPr>
        <p:spPr>
          <a:xfrm rot="10800000" flipH="1">
            <a:off x="1428728" y="3000372"/>
            <a:ext cx="1214446" cy="35719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090" name="Google Shape;1090;p36"/>
          <p:cNvSpPr txBox="1"/>
          <p:nvPr/>
        </p:nvSpPr>
        <p:spPr>
          <a:xfrm>
            <a:off x="81622" y="4228548"/>
            <a:ext cx="1071570" cy="369332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 DRI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92" name="Google Shape;1092;p36"/>
          <p:cNvCxnSpPr/>
          <p:nvPr/>
        </p:nvCxnSpPr>
        <p:spPr>
          <a:xfrm rot="5400000" flipH="1">
            <a:off x="1857356" y="2357430"/>
            <a:ext cx="785818" cy="500066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pic>
        <p:nvPicPr>
          <p:cNvPr id="1093" name="Google Shape;1093;p36" descr="cid:image004.jpg@01CB1F85.13D0BEF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0" y="0"/>
            <a:ext cx="1524000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4" name="Google Shape;1094;p36"/>
          <p:cNvSpPr/>
          <p:nvPr/>
        </p:nvSpPr>
        <p:spPr>
          <a:xfrm>
            <a:off x="323640" y="6477000"/>
            <a:ext cx="15813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DM-7</a:t>
            </a:r>
            <a:r>
              <a:rPr lang="en-US" sz="1200" baseline="30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 Sep’2013 V0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5" name="Google Shape;1095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9/5/2019</a:t>
            </a:r>
            <a:endParaRPr>
              <a:solidFill>
                <a:srgbClr val="888888"/>
              </a:solidFill>
            </a:endParaRPr>
          </a:p>
        </p:txBody>
      </p:sp>
      <p:sp>
        <p:nvSpPr>
          <p:cNvPr id="1096" name="Google Shape;1096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36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097" name="Google Shape;1097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CGP Operation</a:t>
            </a:r>
            <a:endParaRPr>
              <a:solidFill>
                <a:srgbClr val="888888"/>
              </a:solidFill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81622" y="1322375"/>
            <a:ext cx="1234219" cy="347117"/>
          </a:xfrm>
          <a:prstGeom prst="rect">
            <a:avLst/>
          </a:prstGeom>
          <a:solidFill>
            <a:srgbClr val="92D050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8288" marR="0" lvl="0" indent="-26828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960"/>
              <a:buFont typeface="Noto Sans Symbols"/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Tank Farm</a:t>
            </a: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307975" y="286616"/>
            <a:ext cx="49861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Complex at a Glance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37"/>
          <p:cNvSpPr txBox="1">
            <a:spLocks noGrp="1"/>
          </p:cNvSpPr>
          <p:nvPr>
            <p:ph type="title"/>
          </p:nvPr>
        </p:nvSpPr>
        <p:spPr>
          <a:xfrm>
            <a:off x="152400" y="203348"/>
            <a:ext cx="7239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Syn-gas Production route &amp; Units in CGP</a:t>
            </a:r>
            <a:endParaRPr/>
          </a:p>
        </p:txBody>
      </p:sp>
      <p:pic>
        <p:nvPicPr>
          <p:cNvPr id="1105" name="Google Shape;110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68" y="838200"/>
            <a:ext cx="8712332" cy="5438775"/>
          </a:xfrm>
          <a:prstGeom prst="rect">
            <a:avLst/>
          </a:prstGeom>
          <a:solidFill>
            <a:srgbClr val="FDE9D8">
              <a:alpha val="85882"/>
            </a:srgbClr>
          </a:solidFill>
          <a:ln>
            <a:noFill/>
          </a:ln>
        </p:spPr>
      </p:pic>
      <p:pic>
        <p:nvPicPr>
          <p:cNvPr id="1106" name="Google Shape;1106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9000" y="0"/>
            <a:ext cx="1905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37</a:t>
            </a:fld>
            <a:endParaRPr>
              <a:solidFill>
                <a:srgbClr val="888888"/>
              </a:solidFill>
            </a:endParaRPr>
          </a:p>
        </p:txBody>
      </p:sp>
      <p:cxnSp>
        <p:nvCxnSpPr>
          <p:cNvPr id="1108" name="Google Shape;1108;p37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9" name="Google Shape;1109;p37"/>
          <p:cNvSpPr txBox="1"/>
          <p:nvPr/>
        </p:nvSpPr>
        <p:spPr>
          <a:xfrm>
            <a:off x="3657600" y="6400800"/>
            <a:ext cx="2971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Copyright © 2014 Jindal Steel &amp; Power Ltd.</a:t>
            </a:r>
            <a:endParaRPr/>
          </a:p>
        </p:txBody>
      </p:sp>
      <p:sp>
        <p:nvSpPr>
          <p:cNvPr id="1110" name="Google Shape;1110;p37"/>
          <p:cNvSpPr txBox="1"/>
          <p:nvPr/>
        </p:nvSpPr>
        <p:spPr>
          <a:xfrm>
            <a:off x="5715000" y="3657601"/>
            <a:ext cx="2895600" cy="2554545"/>
          </a:xfrm>
          <a:prstGeom prst="rect">
            <a:avLst/>
          </a:prstGeom>
          <a:noFill/>
          <a:ln w="9525" cap="flat" cmpd="sng">
            <a:solidFill>
              <a:srgbClr val="95373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JINDAL Plant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Gasifiers  - 7 (6+1)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Coal Required - 2.4 MMTPA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Syn-gas  Production -225,000 Nm3/hr.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Syn-gas Utilization –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a) DRI - 160,000 Nm3/hr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b) Fuel gas – 47,000 Nm3/hr 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5. 	Liquid  By-products  - 125,000 MTPA. 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" name="Google Shape;1116;p38"/>
          <p:cNvGrpSpPr/>
          <p:nvPr/>
        </p:nvGrpSpPr>
        <p:grpSpPr>
          <a:xfrm>
            <a:off x="152401" y="990600"/>
            <a:ext cx="8382000" cy="5105400"/>
            <a:chOff x="152400" y="609600"/>
            <a:chExt cx="8977313" cy="6096000"/>
          </a:xfrm>
        </p:grpSpPr>
        <p:sp>
          <p:nvSpPr>
            <p:cNvPr id="1117" name="Google Shape;1117;p38"/>
            <p:cNvSpPr txBox="1"/>
            <p:nvPr/>
          </p:nvSpPr>
          <p:spPr>
            <a:xfrm>
              <a:off x="8139113" y="1728894"/>
              <a:ext cx="990600" cy="3282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Iron Ore</a:t>
              </a:r>
              <a:endParaRPr/>
            </a:p>
          </p:txBody>
        </p:sp>
        <p:grpSp>
          <p:nvGrpSpPr>
            <p:cNvPr id="1118" name="Google Shape;1118;p38"/>
            <p:cNvGrpSpPr/>
            <p:nvPr/>
          </p:nvGrpSpPr>
          <p:grpSpPr>
            <a:xfrm>
              <a:off x="152400" y="609600"/>
              <a:ext cx="8839200" cy="6096000"/>
              <a:chOff x="152400" y="609600"/>
              <a:chExt cx="8839200" cy="6096000"/>
            </a:xfrm>
          </p:grpSpPr>
          <p:grpSp>
            <p:nvGrpSpPr>
              <p:cNvPr id="1119" name="Google Shape;1119;p38"/>
              <p:cNvGrpSpPr/>
              <p:nvPr/>
            </p:nvGrpSpPr>
            <p:grpSpPr>
              <a:xfrm>
                <a:off x="609600" y="2590800"/>
                <a:ext cx="1295400" cy="762000"/>
                <a:chOff x="336" y="1680"/>
                <a:chExt cx="816" cy="480"/>
              </a:xfrm>
            </p:grpSpPr>
            <p:sp>
              <p:nvSpPr>
                <p:cNvPr id="1120" name="Google Shape;1120;p38"/>
                <p:cNvSpPr/>
                <p:nvPr/>
              </p:nvSpPr>
              <p:spPr>
                <a:xfrm>
                  <a:off x="336" y="1680"/>
                  <a:ext cx="816" cy="48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1" name="Google Shape;1121;p38"/>
                <p:cNvSpPr txBox="1"/>
                <p:nvPr/>
              </p:nvSpPr>
              <p:spPr>
                <a:xfrm>
                  <a:off x="432" y="1824"/>
                  <a:ext cx="672" cy="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Gasifier</a:t>
                  </a:r>
                  <a:endParaRPr/>
                </a:p>
              </p:txBody>
            </p:sp>
          </p:grpSp>
          <p:grpSp>
            <p:nvGrpSpPr>
              <p:cNvPr id="1122" name="Google Shape;1122;p38"/>
              <p:cNvGrpSpPr/>
              <p:nvPr/>
            </p:nvGrpSpPr>
            <p:grpSpPr>
              <a:xfrm>
                <a:off x="381000" y="4419600"/>
                <a:ext cx="1828800" cy="914400"/>
                <a:chOff x="576" y="2784"/>
                <a:chExt cx="1152" cy="624"/>
              </a:xfrm>
            </p:grpSpPr>
            <p:sp>
              <p:nvSpPr>
                <p:cNvPr id="1123" name="Google Shape;1123;p38"/>
                <p:cNvSpPr/>
                <p:nvPr/>
              </p:nvSpPr>
              <p:spPr>
                <a:xfrm>
                  <a:off x="576" y="2784"/>
                  <a:ext cx="1152" cy="624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4" name="Google Shape;1124;p38"/>
                <p:cNvSpPr txBox="1"/>
                <p:nvPr/>
              </p:nvSpPr>
              <p:spPr>
                <a:xfrm>
                  <a:off x="672" y="2784"/>
                  <a:ext cx="960" cy="60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Air Separation Plant</a:t>
                  </a:r>
                  <a:endParaRPr/>
                </a:p>
              </p:txBody>
            </p:sp>
          </p:grpSp>
          <p:grpSp>
            <p:nvGrpSpPr>
              <p:cNvPr id="1125" name="Google Shape;1125;p38"/>
              <p:cNvGrpSpPr/>
              <p:nvPr/>
            </p:nvGrpSpPr>
            <p:grpSpPr>
              <a:xfrm>
                <a:off x="2514600" y="2590800"/>
                <a:ext cx="1905000" cy="838200"/>
                <a:chOff x="2016" y="1632"/>
                <a:chExt cx="1200" cy="816"/>
              </a:xfrm>
            </p:grpSpPr>
            <p:sp>
              <p:nvSpPr>
                <p:cNvPr id="1126" name="Google Shape;1126;p38"/>
                <p:cNvSpPr/>
                <p:nvPr/>
              </p:nvSpPr>
              <p:spPr>
                <a:xfrm>
                  <a:off x="2016" y="1632"/>
                  <a:ext cx="1200" cy="816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7" name="Google Shape;1127;p38"/>
                <p:cNvSpPr txBox="1"/>
                <p:nvPr/>
              </p:nvSpPr>
              <p:spPr>
                <a:xfrm>
                  <a:off x="2064" y="1728"/>
                  <a:ext cx="1104" cy="6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Gas Cleaning &amp; Conditioning</a:t>
                  </a:r>
                  <a:endParaRPr/>
                </a:p>
              </p:txBody>
            </p:sp>
          </p:grpSp>
          <p:grpSp>
            <p:nvGrpSpPr>
              <p:cNvPr id="1128" name="Google Shape;1128;p38"/>
              <p:cNvGrpSpPr/>
              <p:nvPr/>
            </p:nvGrpSpPr>
            <p:grpSpPr>
              <a:xfrm>
                <a:off x="4876800" y="2666998"/>
                <a:ext cx="1905000" cy="439043"/>
                <a:chOff x="336" y="1680"/>
                <a:chExt cx="816" cy="480"/>
              </a:xfrm>
            </p:grpSpPr>
            <p:sp>
              <p:nvSpPr>
                <p:cNvPr id="1129" name="Google Shape;1129;p38"/>
                <p:cNvSpPr/>
                <p:nvPr/>
              </p:nvSpPr>
              <p:spPr>
                <a:xfrm>
                  <a:off x="336" y="1680"/>
                  <a:ext cx="816" cy="48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0" name="Google Shape;1130;p38"/>
                <p:cNvSpPr txBox="1"/>
                <p:nvPr/>
              </p:nvSpPr>
              <p:spPr>
                <a:xfrm>
                  <a:off x="432" y="1728"/>
                  <a:ext cx="672" cy="3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>
                      <a:solidFill>
                        <a:srgbClr val="632423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CO</a:t>
                  </a:r>
                  <a:r>
                    <a:rPr lang="en-US" sz="1600" b="1" baseline="-25000">
                      <a:solidFill>
                        <a:srgbClr val="632423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</a:t>
                  </a:r>
                  <a:r>
                    <a:rPr lang="en-US" sz="1600" b="1">
                      <a:solidFill>
                        <a:srgbClr val="632423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Removal</a:t>
                  </a:r>
                  <a:endParaRPr/>
                </a:p>
              </p:txBody>
            </p:sp>
          </p:grpSp>
          <p:grpSp>
            <p:nvGrpSpPr>
              <p:cNvPr id="1131" name="Google Shape;1131;p38"/>
              <p:cNvGrpSpPr/>
              <p:nvPr/>
            </p:nvGrpSpPr>
            <p:grpSpPr>
              <a:xfrm>
                <a:off x="5043488" y="5029199"/>
                <a:ext cx="1828800" cy="415270"/>
                <a:chOff x="336" y="1680"/>
                <a:chExt cx="816" cy="480"/>
              </a:xfrm>
            </p:grpSpPr>
            <p:sp>
              <p:nvSpPr>
                <p:cNvPr id="1132" name="Google Shape;1132;p38"/>
                <p:cNvSpPr/>
                <p:nvPr/>
              </p:nvSpPr>
              <p:spPr>
                <a:xfrm>
                  <a:off x="336" y="1680"/>
                  <a:ext cx="816" cy="480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3" name="Google Shape;1133;p38"/>
                <p:cNvSpPr txBox="1"/>
                <p:nvPr/>
              </p:nvSpPr>
              <p:spPr>
                <a:xfrm>
                  <a:off x="432" y="1680"/>
                  <a:ext cx="672" cy="4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Gas Heater</a:t>
                  </a:r>
                  <a:endParaRPr/>
                </a:p>
              </p:txBody>
            </p:sp>
          </p:grpSp>
          <p:grpSp>
            <p:nvGrpSpPr>
              <p:cNvPr id="1134" name="Google Shape;1134;p38"/>
              <p:cNvGrpSpPr/>
              <p:nvPr/>
            </p:nvGrpSpPr>
            <p:grpSpPr>
              <a:xfrm>
                <a:off x="7010400" y="2743200"/>
                <a:ext cx="1219200" cy="609600"/>
                <a:chOff x="2112" y="3264"/>
                <a:chExt cx="816" cy="432"/>
              </a:xfrm>
            </p:grpSpPr>
            <p:grpSp>
              <p:nvGrpSpPr>
                <p:cNvPr id="1135" name="Google Shape;1135;p38"/>
                <p:cNvGrpSpPr/>
                <p:nvPr/>
              </p:nvGrpSpPr>
              <p:grpSpPr>
                <a:xfrm>
                  <a:off x="2112" y="3264"/>
                  <a:ext cx="768" cy="432"/>
                  <a:chOff x="2016" y="3264"/>
                  <a:chExt cx="624" cy="432"/>
                </a:xfrm>
              </p:grpSpPr>
              <p:cxnSp>
                <p:nvCxnSpPr>
                  <p:cNvPr id="1136" name="Google Shape;1136;p38"/>
                  <p:cNvCxnSpPr/>
                  <p:nvPr/>
                </p:nvCxnSpPr>
                <p:spPr>
                  <a:xfrm>
                    <a:off x="2016" y="3264"/>
                    <a:ext cx="624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7" name="Google Shape;1137;p38"/>
                  <p:cNvCxnSpPr/>
                  <p:nvPr/>
                </p:nvCxnSpPr>
                <p:spPr>
                  <a:xfrm>
                    <a:off x="2016" y="3264"/>
                    <a:ext cx="0" cy="24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8" name="Google Shape;1138;p38"/>
                  <p:cNvCxnSpPr/>
                  <p:nvPr/>
                </p:nvCxnSpPr>
                <p:spPr>
                  <a:xfrm>
                    <a:off x="2016" y="3504"/>
                    <a:ext cx="336" cy="192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9" name="Google Shape;1139;p38"/>
                  <p:cNvCxnSpPr/>
                  <p:nvPr/>
                </p:nvCxnSpPr>
                <p:spPr>
                  <a:xfrm>
                    <a:off x="2634" y="3270"/>
                    <a:ext cx="0" cy="24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40" name="Google Shape;1140;p38"/>
                  <p:cNvCxnSpPr/>
                  <p:nvPr/>
                </p:nvCxnSpPr>
                <p:spPr>
                  <a:xfrm flipH="1">
                    <a:off x="2352" y="3504"/>
                    <a:ext cx="276" cy="192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1141" name="Google Shape;1141;p38"/>
                <p:cNvSpPr txBox="1"/>
                <p:nvPr/>
              </p:nvSpPr>
              <p:spPr>
                <a:xfrm>
                  <a:off x="2160" y="3312"/>
                  <a:ext cx="768" cy="23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600" b="1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Scrubber</a:t>
                  </a:r>
                  <a:endParaRPr/>
                </a:p>
              </p:txBody>
            </p:sp>
          </p:grpSp>
          <p:grpSp>
            <p:nvGrpSpPr>
              <p:cNvPr id="1142" name="Google Shape;1142;p38"/>
              <p:cNvGrpSpPr/>
              <p:nvPr/>
            </p:nvGrpSpPr>
            <p:grpSpPr>
              <a:xfrm>
                <a:off x="6934200" y="3810000"/>
                <a:ext cx="1905000" cy="914400"/>
                <a:chOff x="2016" y="1632"/>
                <a:chExt cx="1200" cy="816"/>
              </a:xfrm>
            </p:grpSpPr>
            <p:sp>
              <p:nvSpPr>
                <p:cNvPr id="1143" name="Google Shape;1143;p38"/>
                <p:cNvSpPr/>
                <p:nvPr/>
              </p:nvSpPr>
              <p:spPr>
                <a:xfrm>
                  <a:off x="2016" y="1632"/>
                  <a:ext cx="1200" cy="816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4" name="Google Shape;1144;p38"/>
                <p:cNvSpPr txBox="1"/>
                <p:nvPr/>
              </p:nvSpPr>
              <p:spPr>
                <a:xfrm>
                  <a:off x="2064" y="1729"/>
                  <a:ext cx="1104" cy="6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MIDREX Shaft Furnace</a:t>
                  </a:r>
                  <a:endParaRPr/>
                </a:p>
              </p:txBody>
            </p:sp>
          </p:grpSp>
          <p:cxnSp>
            <p:nvCxnSpPr>
              <p:cNvPr id="1145" name="Google Shape;1145;p38"/>
              <p:cNvCxnSpPr/>
              <p:nvPr/>
            </p:nvCxnSpPr>
            <p:spPr>
              <a:xfrm rot="10800000">
                <a:off x="1238250" y="3352800"/>
                <a:ext cx="0" cy="10668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146" name="Google Shape;1146;p38"/>
              <p:cNvSpPr txBox="1"/>
              <p:nvPr/>
            </p:nvSpPr>
            <p:spPr>
              <a:xfrm>
                <a:off x="1295400" y="3886200"/>
                <a:ext cx="609600" cy="3667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</a:t>
                </a:r>
                <a:r>
                  <a:rPr lang="en-US" sz="1800" baseline="-250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/>
              </a:p>
            </p:txBody>
          </p:sp>
          <p:cxnSp>
            <p:nvCxnSpPr>
              <p:cNvPr id="1147" name="Google Shape;1147;p38"/>
              <p:cNvCxnSpPr/>
              <p:nvPr/>
            </p:nvCxnSpPr>
            <p:spPr>
              <a:xfrm>
                <a:off x="1905000" y="2971800"/>
                <a:ext cx="6096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148" name="Google Shape;1148;p38"/>
              <p:cNvCxnSpPr/>
              <p:nvPr/>
            </p:nvCxnSpPr>
            <p:spPr>
              <a:xfrm>
                <a:off x="3200400" y="3429000"/>
                <a:ext cx="0" cy="18288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38"/>
              <p:cNvCxnSpPr/>
              <p:nvPr/>
            </p:nvCxnSpPr>
            <p:spPr>
              <a:xfrm>
                <a:off x="3190875" y="5243513"/>
                <a:ext cx="1838325" cy="1428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150" name="Google Shape;1150;p38"/>
              <p:cNvCxnSpPr/>
              <p:nvPr/>
            </p:nvCxnSpPr>
            <p:spPr>
              <a:xfrm rot="5400000">
                <a:off x="957263" y="2309813"/>
                <a:ext cx="6096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151" name="Google Shape;1151;p38"/>
              <p:cNvSpPr txBox="1"/>
              <p:nvPr/>
            </p:nvSpPr>
            <p:spPr>
              <a:xfrm>
                <a:off x="457200" y="762000"/>
                <a:ext cx="1676400" cy="1362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Coal</a:t>
                </a:r>
                <a:endParaRPr/>
              </a:p>
              <a:p>
                <a:pPr marL="0" marR="0" lvl="0" indent="0" algn="ctr" rtl="0">
                  <a:spcBef>
                    <a:spcPts val="70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Heavy Fuel Oil</a:t>
                </a:r>
                <a:endParaRPr/>
              </a:p>
              <a:p>
                <a:pPr marL="0" marR="0" lvl="0" indent="0" algn="ctr" rtl="0">
                  <a:spcBef>
                    <a:spcPts val="70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Pet Coke</a:t>
                </a:r>
                <a:endParaRPr/>
              </a:p>
              <a:p>
                <a:pPr marL="0" marR="0" lvl="0" indent="0" algn="ctr" rtl="0">
                  <a:spcBef>
                    <a:spcPts val="70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Naptha</a:t>
                </a:r>
                <a:endParaRPr/>
              </a:p>
            </p:txBody>
          </p:sp>
          <p:sp>
            <p:nvSpPr>
              <p:cNvPr id="1152" name="Google Shape;1152;p38"/>
              <p:cNvSpPr txBox="1"/>
              <p:nvPr/>
            </p:nvSpPr>
            <p:spPr>
              <a:xfrm>
                <a:off x="3276600" y="4878260"/>
                <a:ext cx="1371600" cy="6894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Reducing Gas</a:t>
                </a:r>
                <a:endParaRPr/>
              </a:p>
            </p:txBody>
          </p:sp>
          <p:cxnSp>
            <p:nvCxnSpPr>
              <p:cNvPr id="1153" name="Google Shape;1153;p38"/>
              <p:cNvCxnSpPr/>
              <p:nvPr/>
            </p:nvCxnSpPr>
            <p:spPr>
              <a:xfrm rot="5400000">
                <a:off x="7772400" y="2895600"/>
                <a:ext cx="18288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154" name="Google Shape;1154;p38"/>
              <p:cNvCxnSpPr/>
              <p:nvPr/>
            </p:nvCxnSpPr>
            <p:spPr>
              <a:xfrm>
                <a:off x="8382000" y="2257425"/>
                <a:ext cx="0" cy="1557338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38"/>
              <p:cNvCxnSpPr/>
              <p:nvPr/>
            </p:nvCxnSpPr>
            <p:spPr>
              <a:xfrm rot="10800000">
                <a:off x="8070057" y="1950244"/>
                <a:ext cx="0" cy="642937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38"/>
              <p:cNvCxnSpPr/>
              <p:nvPr/>
            </p:nvCxnSpPr>
            <p:spPr>
              <a:xfrm rot="5400000">
                <a:off x="7534275" y="2524125"/>
                <a:ext cx="47625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157" name="Google Shape;1157;p38"/>
              <p:cNvCxnSpPr/>
              <p:nvPr/>
            </p:nvCxnSpPr>
            <p:spPr>
              <a:xfrm>
                <a:off x="7391400" y="2105025"/>
                <a:ext cx="0" cy="642938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38"/>
              <p:cNvCxnSpPr/>
              <p:nvPr/>
            </p:nvCxnSpPr>
            <p:spPr>
              <a:xfrm rot="-5400000">
                <a:off x="6503194" y="1254919"/>
                <a:ext cx="14287" cy="1743075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38"/>
              <p:cNvCxnSpPr/>
              <p:nvPr/>
            </p:nvCxnSpPr>
            <p:spPr>
              <a:xfrm rot="5400000">
                <a:off x="5414963" y="2386013"/>
                <a:ext cx="47625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160" name="Google Shape;1160;p38"/>
              <p:cNvSpPr txBox="1"/>
              <p:nvPr/>
            </p:nvSpPr>
            <p:spPr>
              <a:xfrm>
                <a:off x="5791200" y="1747520"/>
                <a:ext cx="1371600" cy="6894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Recycle Gas</a:t>
                </a:r>
                <a:endParaRPr/>
              </a:p>
            </p:txBody>
          </p:sp>
          <p:cxnSp>
            <p:nvCxnSpPr>
              <p:cNvPr id="1161" name="Google Shape;1161;p38"/>
              <p:cNvCxnSpPr/>
              <p:nvPr/>
            </p:nvCxnSpPr>
            <p:spPr>
              <a:xfrm rot="5400000">
                <a:off x="7548563" y="5043488"/>
                <a:ext cx="60960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162" name="Google Shape;1162;p38"/>
              <p:cNvSpPr txBox="1"/>
              <p:nvPr/>
            </p:nvSpPr>
            <p:spPr>
              <a:xfrm>
                <a:off x="7367588" y="5334000"/>
                <a:ext cx="990600" cy="3282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DRI/HBI</a:t>
                </a:r>
                <a:endParaRPr/>
              </a:p>
            </p:txBody>
          </p:sp>
          <p:cxnSp>
            <p:nvCxnSpPr>
              <p:cNvPr id="1163" name="Google Shape;1163;p38"/>
              <p:cNvCxnSpPr/>
              <p:nvPr/>
            </p:nvCxnSpPr>
            <p:spPr>
              <a:xfrm rot="10800000" flipH="1">
                <a:off x="6096000" y="4267200"/>
                <a:ext cx="838200" cy="7620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164" name="Google Shape;1164;p38"/>
              <p:cNvSpPr/>
              <p:nvPr/>
            </p:nvSpPr>
            <p:spPr>
              <a:xfrm>
                <a:off x="152400" y="609600"/>
                <a:ext cx="4419600" cy="6096000"/>
              </a:xfrm>
              <a:prstGeom prst="rect">
                <a:avLst/>
              </a:prstGeom>
              <a:noFill/>
              <a:ln w="28575" cap="flat" cmpd="sng">
                <a:solidFill>
                  <a:srgbClr val="95373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4686300" y="609600"/>
                <a:ext cx="4305300" cy="6096000"/>
              </a:xfrm>
              <a:prstGeom prst="rect">
                <a:avLst/>
              </a:prstGeom>
              <a:noFill/>
              <a:ln w="28575" cap="flat" cmpd="sng">
                <a:solidFill>
                  <a:srgbClr val="95373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Google Shape;1166;p38"/>
              <p:cNvSpPr txBox="1"/>
              <p:nvPr/>
            </p:nvSpPr>
            <p:spPr>
              <a:xfrm>
                <a:off x="990600" y="6019801"/>
                <a:ext cx="3124200" cy="393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Gasification plant</a:t>
                </a:r>
                <a:endParaRPr/>
              </a:p>
            </p:txBody>
          </p:sp>
          <p:sp>
            <p:nvSpPr>
              <p:cNvPr id="1167" name="Google Shape;1167;p38"/>
              <p:cNvSpPr txBox="1"/>
              <p:nvPr/>
            </p:nvSpPr>
            <p:spPr>
              <a:xfrm>
                <a:off x="4876800" y="6019801"/>
                <a:ext cx="3886200" cy="393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u="sng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MIDREX Direct Reduction Plant</a:t>
                </a:r>
                <a:endParaRPr/>
              </a:p>
            </p:txBody>
          </p:sp>
          <p:cxnSp>
            <p:nvCxnSpPr>
              <p:cNvPr id="1168" name="Google Shape;1168;p38"/>
              <p:cNvCxnSpPr/>
              <p:nvPr/>
            </p:nvCxnSpPr>
            <p:spPr>
              <a:xfrm rot="5400000">
                <a:off x="3629025" y="4067175"/>
                <a:ext cx="2343150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1169" name="Google Shape;1169;p38"/>
              <p:cNvCxnSpPr/>
              <p:nvPr/>
            </p:nvCxnSpPr>
            <p:spPr>
              <a:xfrm rot="10800000">
                <a:off x="4848225" y="2819400"/>
                <a:ext cx="0" cy="1524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70" name="Google Shape;1170;p38"/>
          <p:cNvSpPr txBox="1"/>
          <p:nvPr/>
        </p:nvSpPr>
        <p:spPr>
          <a:xfrm>
            <a:off x="152400" y="228600"/>
            <a:ext cx="5181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Syn Gas Integration Route to DRI</a:t>
            </a:r>
            <a:endParaRPr/>
          </a:p>
        </p:txBody>
      </p:sp>
      <p:pic>
        <p:nvPicPr>
          <p:cNvPr id="1171" name="Google Shape;117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9000" y="0"/>
            <a:ext cx="19050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38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173" name="Google Shape;1173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KVS - 30 April 2014 </a:t>
            </a:r>
            <a:endParaRPr>
              <a:solidFill>
                <a:srgbClr val="888888"/>
              </a:solidFill>
            </a:endParaRPr>
          </a:p>
        </p:txBody>
      </p:sp>
      <p:cxnSp>
        <p:nvCxnSpPr>
          <p:cNvPr id="1174" name="Google Shape;1174;p38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5" name="Google Shape;1175;p38"/>
          <p:cNvSpPr txBox="1"/>
          <p:nvPr/>
        </p:nvSpPr>
        <p:spPr>
          <a:xfrm>
            <a:off x="3657600" y="6400800"/>
            <a:ext cx="29718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Copyright © 2014 Jindal Steel &amp; Power Ltd.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0" name="Google Shape;1180;p39" descr="C:\Users\Nishant_SinghJLMT\Pictures\1200px-Jindal_Steel_and_Power_Logo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5200" y="109728"/>
            <a:ext cx="1828800" cy="6522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81" name="Google Shape;1181;p39"/>
          <p:cNvGraphicFramePr/>
          <p:nvPr/>
        </p:nvGraphicFramePr>
        <p:xfrm>
          <a:off x="174625" y="1025525"/>
          <a:ext cx="8794750" cy="499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r:id="rId6" imgW="8794750" imgH="4994275" progId="Excel.Sheet.12">
                  <p:embed/>
                </p:oleObj>
              </mc:Choice>
              <mc:Fallback>
                <p:oleObj r:id="rId6" imgW="8794750" imgH="4994275" progId="Excel.Sheet.12">
                  <p:embed/>
                  <p:pic>
                    <p:nvPicPr>
                      <p:cNvPr id="1181" name="Google Shape;1181;p3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/>
                      <a:stretch/>
                    </p:blipFill>
                    <p:spPr>
                      <a:xfrm>
                        <a:off x="174625" y="1025525"/>
                        <a:ext cx="8794750" cy="499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2" name="Google Shape;1182;p39"/>
          <p:cNvSpPr/>
          <p:nvPr/>
        </p:nvSpPr>
        <p:spPr>
          <a:xfrm>
            <a:off x="152400" y="300335"/>
            <a:ext cx="37253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CLEAN COAL SPECIFICATION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3" name="Google Shape;1183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39</a:t>
            </a:fld>
            <a:endParaRPr>
              <a:solidFill>
                <a:srgbClr val="888888"/>
              </a:solidFill>
            </a:endParaRPr>
          </a:p>
        </p:txBody>
      </p:sp>
      <p:cxnSp>
        <p:nvCxnSpPr>
          <p:cNvPr id="1184" name="Google Shape;1184;p39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4"/>
          <p:cNvSpPr/>
          <p:nvPr/>
        </p:nvSpPr>
        <p:spPr>
          <a:xfrm>
            <a:off x="228600" y="2937576"/>
            <a:ext cx="8610599" cy="3310824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rgbClr val="C326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04" name="Google Shape;704;p4"/>
          <p:cNvSpPr txBox="1"/>
          <p:nvPr/>
        </p:nvSpPr>
        <p:spPr>
          <a:xfrm>
            <a:off x="89848" y="141027"/>
            <a:ext cx="539655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Global &amp; Domestic Coal Reserve</a:t>
            </a:r>
            <a:endParaRPr sz="1800" b="1" i="1">
              <a:solidFill>
                <a:srgbClr val="C3260C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05" name="Google Shape;705;p4"/>
          <p:cNvPicPr preferRelativeResize="0"/>
          <p:nvPr/>
        </p:nvPicPr>
        <p:blipFill rotWithShape="1">
          <a:blip r:embed="rId3">
            <a:alphaModFix/>
          </a:blip>
          <a:srcRect l="2293" r="8371" b="11016"/>
          <a:stretch/>
        </p:blipFill>
        <p:spPr>
          <a:xfrm>
            <a:off x="4533899" y="3233411"/>
            <a:ext cx="4305298" cy="286259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4"/>
          <p:cNvSpPr/>
          <p:nvPr/>
        </p:nvSpPr>
        <p:spPr>
          <a:xfrm>
            <a:off x="4984532" y="5746532"/>
            <a:ext cx="41148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reserves concentrated in Eastern India, Hence CG project based in Angul, Orissa</a:t>
            </a:r>
            <a:endParaRPr/>
          </a:p>
        </p:txBody>
      </p:sp>
      <p:sp>
        <p:nvSpPr>
          <p:cNvPr id="707" name="Google Shape;707;p4"/>
          <p:cNvSpPr/>
          <p:nvPr/>
        </p:nvSpPr>
        <p:spPr>
          <a:xfrm>
            <a:off x="219865" y="2971800"/>
            <a:ext cx="40473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India has 4</a:t>
            </a:r>
            <a:r>
              <a:rPr lang="en-US" sz="1400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largest coal reserve in World: </a:t>
            </a: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315,148.81 Million tonnes(Mt) </a:t>
            </a: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 1</a:t>
            </a:r>
            <a:r>
              <a:rPr lang="en-US" sz="1400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April 2017</a:t>
            </a:r>
            <a:endParaRPr/>
          </a:p>
        </p:txBody>
      </p:sp>
      <p:sp>
        <p:nvSpPr>
          <p:cNvPr id="708" name="Google Shape;708;p4"/>
          <p:cNvSpPr/>
          <p:nvPr/>
        </p:nvSpPr>
        <p:spPr>
          <a:xfrm>
            <a:off x="5334000" y="2937576"/>
            <a:ext cx="35051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Proven/Measured Coal reserves (India):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Coal for more than 236 years</a:t>
            </a:r>
            <a:endParaRPr/>
          </a:p>
        </p:txBody>
      </p:sp>
      <p:pic>
        <p:nvPicPr>
          <p:cNvPr id="709" name="Google Shape;709;p4" descr="C:\Users\Nishant_SinghJLMT\Pictures\1200px-Jindal_Steel_and_Power_Logo.sv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5200" y="0"/>
            <a:ext cx="1828800" cy="65227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10" name="Google Shape;710;p4"/>
          <p:cNvGraphicFramePr/>
          <p:nvPr/>
        </p:nvGraphicFramePr>
        <p:xfrm>
          <a:off x="228600" y="726725"/>
          <a:ext cx="8610599" cy="218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11" name="Google Shape;711;p4"/>
          <p:cNvSpPr txBox="1"/>
          <p:nvPr/>
        </p:nvSpPr>
        <p:spPr>
          <a:xfrm>
            <a:off x="7382664" y="1905000"/>
            <a:ext cx="54213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China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21.4%</a:t>
            </a:r>
            <a:endParaRPr sz="11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2" name="Google Shape;712;p4"/>
          <p:cNvSpPr txBox="1"/>
          <p:nvPr/>
        </p:nvSpPr>
        <p:spPr>
          <a:xfrm>
            <a:off x="7258489" y="1371600"/>
            <a:ext cx="74251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Australia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12.7%</a:t>
            </a:r>
            <a:endParaRPr/>
          </a:p>
        </p:txBody>
      </p:sp>
      <p:sp>
        <p:nvSpPr>
          <p:cNvPr id="713" name="Google Shape;713;p4"/>
          <p:cNvSpPr txBox="1"/>
          <p:nvPr/>
        </p:nvSpPr>
        <p:spPr>
          <a:xfrm>
            <a:off x="5980607" y="2007513"/>
            <a:ext cx="5725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Russia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14.1%</a:t>
            </a:r>
            <a:endParaRPr sz="11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4" name="Google Shape;714;p4"/>
          <p:cNvSpPr txBox="1"/>
          <p:nvPr/>
        </p:nvSpPr>
        <p:spPr>
          <a:xfrm>
            <a:off x="5820447" y="1845324"/>
            <a:ext cx="961353" cy="23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Germany, 3.2%</a:t>
            </a:r>
            <a:endParaRPr/>
          </a:p>
        </p:txBody>
      </p:sp>
      <p:sp>
        <p:nvSpPr>
          <p:cNvPr id="715" name="Google Shape;715;p4"/>
          <p:cNvSpPr txBox="1"/>
          <p:nvPr/>
        </p:nvSpPr>
        <p:spPr>
          <a:xfrm>
            <a:off x="4563265" y="1905000"/>
            <a:ext cx="54213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USA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22.1%</a:t>
            </a:r>
            <a:endParaRPr/>
          </a:p>
        </p:txBody>
      </p:sp>
      <p:sp>
        <p:nvSpPr>
          <p:cNvPr id="716" name="Google Shape;716;p4"/>
          <p:cNvSpPr txBox="1"/>
          <p:nvPr/>
        </p:nvSpPr>
        <p:spPr>
          <a:xfrm>
            <a:off x="6324600" y="2667000"/>
            <a:ext cx="259373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Source: BP Statistical Review 2016</a:t>
            </a:r>
            <a:endParaRPr sz="11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17" name="Google Shape;717;p4"/>
          <p:cNvSpPr txBox="1"/>
          <p:nvPr/>
        </p:nvSpPr>
        <p:spPr>
          <a:xfrm>
            <a:off x="1982014" y="838200"/>
            <a:ext cx="494345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Total Proved Coal Reserves: 223,228 Million Tonnes(Mt)</a:t>
            </a:r>
            <a:endParaRPr sz="16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4"/>
          <p:cNvSpPr txBox="1"/>
          <p:nvPr/>
        </p:nvSpPr>
        <p:spPr>
          <a:xfrm>
            <a:off x="7282649" y="1186190"/>
            <a:ext cx="87075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India, 8.3%</a:t>
            </a:r>
            <a:endParaRPr/>
          </a:p>
        </p:txBody>
      </p:sp>
      <p:sp>
        <p:nvSpPr>
          <p:cNvPr id="719" name="Google Shape;719;p4"/>
          <p:cNvSpPr txBox="1"/>
          <p:nvPr/>
        </p:nvSpPr>
        <p:spPr>
          <a:xfrm>
            <a:off x="2930490" y="1702713"/>
            <a:ext cx="95571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South Africa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0.9%</a:t>
            </a:r>
            <a:endParaRPr/>
          </a:p>
        </p:txBody>
      </p:sp>
      <p:cxnSp>
        <p:nvCxnSpPr>
          <p:cNvPr id="720" name="Google Shape;720;p4"/>
          <p:cNvCxnSpPr/>
          <p:nvPr/>
        </p:nvCxnSpPr>
        <p:spPr>
          <a:xfrm>
            <a:off x="3429000" y="2083713"/>
            <a:ext cx="0" cy="2022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721" name="Google Shape;721;p4"/>
          <p:cNvSpPr txBox="1"/>
          <p:nvPr/>
        </p:nvSpPr>
        <p:spPr>
          <a:xfrm>
            <a:off x="1676400" y="1752600"/>
            <a:ext cx="54213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Brazil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0.6%</a:t>
            </a:r>
            <a:endParaRPr/>
          </a:p>
        </p:txBody>
      </p:sp>
      <p:cxnSp>
        <p:nvCxnSpPr>
          <p:cNvPr id="722" name="Google Shape;722;p4"/>
          <p:cNvCxnSpPr/>
          <p:nvPr/>
        </p:nvCxnSpPr>
        <p:spPr>
          <a:xfrm>
            <a:off x="1981200" y="2133600"/>
            <a:ext cx="0" cy="20228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723" name="Google Shape;723;p4"/>
          <p:cNvSpPr/>
          <p:nvPr/>
        </p:nvSpPr>
        <p:spPr>
          <a:xfrm>
            <a:off x="3092668" y="3496109"/>
            <a:ext cx="1316182" cy="181588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Coal Extracted from Coalfields</a:t>
            </a:r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2016-17:</a:t>
            </a:r>
            <a:r>
              <a:rPr lang="en-US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644.31 Mt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Since 1950 up to 2016-17: </a:t>
            </a: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14438.22 Mt</a:t>
            </a:r>
            <a:endParaRPr/>
          </a:p>
        </p:txBody>
      </p:sp>
      <p:sp>
        <p:nvSpPr>
          <p:cNvPr id="724" name="Google Shape;724;p4"/>
          <p:cNvSpPr txBox="1"/>
          <p:nvPr/>
        </p:nvSpPr>
        <p:spPr>
          <a:xfrm>
            <a:off x="-228600" y="5334000"/>
            <a:ext cx="2593731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Source: GSI, NERM 2017</a:t>
            </a:r>
            <a:endParaRPr sz="105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25" name="Google Shape;725;p4"/>
          <p:cNvSpPr/>
          <p:nvPr/>
        </p:nvSpPr>
        <p:spPr>
          <a:xfrm>
            <a:off x="304800" y="3484303"/>
            <a:ext cx="1273431" cy="181588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Category Wise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Coal reserve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Measured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45.4%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Indicated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44.2%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Inferred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10.4%</a:t>
            </a:r>
            <a:endParaRPr/>
          </a:p>
        </p:txBody>
      </p:sp>
      <p:sp>
        <p:nvSpPr>
          <p:cNvPr id="726" name="Google Shape;726;p4"/>
          <p:cNvSpPr/>
          <p:nvPr/>
        </p:nvSpPr>
        <p:spPr>
          <a:xfrm>
            <a:off x="1682603" y="3492445"/>
            <a:ext cx="1273431" cy="18207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 Coking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279,027 Mt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Superior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13.4%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Inferior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75.8%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Ungraded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10.8%</a:t>
            </a:r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4"/>
          <p:cNvSpPr/>
          <p:nvPr/>
        </p:nvSpPr>
        <p:spPr>
          <a:xfrm>
            <a:off x="271068" y="5715000"/>
            <a:ext cx="430093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Of the total coal reserves 77% is either Inferior  Grade or Ungraded coal Non-Coking Coal</a:t>
            </a:r>
            <a:endParaRPr/>
          </a:p>
        </p:txBody>
      </p:sp>
      <p:sp>
        <p:nvSpPr>
          <p:cNvPr id="728" name="Google Shape;728;p4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9" name="Google Shape;729;p4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40"/>
          <p:cNvSpPr txBox="1"/>
          <p:nvPr/>
        </p:nvSpPr>
        <p:spPr>
          <a:xfrm>
            <a:off x="293914" y="1066800"/>
            <a:ext cx="4572000" cy="355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Gasification Unit</a:t>
            </a:r>
            <a:endParaRPr/>
          </a:p>
          <a:p>
            <a:pPr marL="0" marR="0" lvl="0" indent="-952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Sasol-Lurgi gasification is a moderate temperature and pressure process.</a:t>
            </a:r>
            <a:endParaRPr/>
          </a:p>
          <a:p>
            <a:pPr marL="0" marR="0" lvl="0" indent="-952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Coal is Gasified typically at a pressure of 29.0 Bar in presence of high pressure steam &amp; pure oxygen to produce syngas for further purification &amp; use.</a:t>
            </a:r>
            <a:endParaRPr/>
          </a:p>
          <a:p>
            <a:pPr marL="0" marR="0" lvl="0" indent="-952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oto Sans Symbols"/>
              <a:buChar char="▪"/>
            </a:pPr>
            <a:r>
              <a:rPr lang="en-US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Raw Gas (400- 450ºc) immediately quenched with hot gas liquor to approximately 200ºc then it is cooled in Primary  Waste Heat Boiler (PWHB) to 190ºC.</a:t>
            </a:r>
            <a:endParaRPr/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0" name="Google Shape;1190;p40"/>
          <p:cNvSpPr/>
          <p:nvPr/>
        </p:nvSpPr>
        <p:spPr>
          <a:xfrm>
            <a:off x="333422" y="4419600"/>
            <a:ext cx="429408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Note:- Gasification is the conversion by partial oxidation at elevated temperature of a carbonaceous material into a combustible gas termed as Synthesis gas</a:t>
            </a:r>
            <a:endParaRPr sz="16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Synthesis gas contains CO, CO2, H2, CH4 and traces of higher hydrocarbons etc.</a:t>
            </a:r>
            <a:endParaRPr sz="16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1" name="Google Shape;119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91200" y="1066800"/>
            <a:ext cx="3126000" cy="500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40"/>
          <p:cNvSpPr/>
          <p:nvPr/>
        </p:nvSpPr>
        <p:spPr>
          <a:xfrm>
            <a:off x="228600" y="357120"/>
            <a:ext cx="73065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Gasification – Process overview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3" name="Google Shape;119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0360" y="332640"/>
            <a:ext cx="1579680" cy="560160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40</a:t>
            </a:fld>
            <a:endParaRPr>
              <a:solidFill>
                <a:srgbClr val="888888"/>
              </a:solidFill>
            </a:endParaRPr>
          </a:p>
        </p:txBody>
      </p:sp>
      <p:cxnSp>
        <p:nvCxnSpPr>
          <p:cNvPr id="1195" name="Google Shape;1195;p40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41"/>
          <p:cNvSpPr/>
          <p:nvPr/>
        </p:nvSpPr>
        <p:spPr>
          <a:xfrm>
            <a:off x="0" y="357120"/>
            <a:ext cx="73065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Gasification – Process overview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1" name="Google Shape;120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0360" y="332640"/>
            <a:ext cx="1579680" cy="56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66800"/>
            <a:ext cx="5791200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41"/>
          <p:cNvSpPr/>
          <p:nvPr/>
        </p:nvSpPr>
        <p:spPr>
          <a:xfrm>
            <a:off x="4114800" y="914400"/>
            <a:ext cx="5029200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Drying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(~200°C)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wet screened coal is dried &amp; heated up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4" name="Google Shape;1204;p41"/>
          <p:cNvSpPr/>
          <p:nvPr/>
        </p:nvSpPr>
        <p:spPr>
          <a:xfrm>
            <a:off x="4572000" y="160020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Carbonization Zone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(500~600°C The volatiles contains in coal are driven out </a:t>
            </a:r>
            <a:endParaRPr/>
          </a:p>
        </p:txBody>
      </p:sp>
      <p:sp>
        <p:nvSpPr>
          <p:cNvPr id="1205" name="Google Shape;1205;p41"/>
          <p:cNvSpPr/>
          <p:nvPr/>
        </p:nvSpPr>
        <p:spPr>
          <a:xfrm>
            <a:off x="4648200" y="2669738"/>
            <a:ext cx="42672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573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Gasification Zone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(~800°C)</a:t>
            </a:r>
            <a:endParaRPr/>
          </a:p>
          <a:p>
            <a:pPr marL="1257300" marR="0" lvl="2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+ H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= CO + H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1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-118.5 kJ/mol </a:t>
            </a:r>
            <a:endParaRPr/>
          </a:p>
          <a:p>
            <a:pPr marL="1257300" marR="0" lvl="2" indent="-241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41"/>
          <p:cNvSpPr/>
          <p:nvPr/>
        </p:nvSpPr>
        <p:spPr>
          <a:xfrm>
            <a:off x="4572000" y="4136648"/>
            <a:ext cx="4953000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2000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Combustion Zone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(~1200°C)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+ O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CO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+ 405.5 kJ/mol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3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+ ½ O</a:t>
            </a:r>
            <a:r>
              <a:rPr lang="en-US" sz="1600" b="0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b="0" i="0" u="none" strike="noStrike" cap="none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CO + 122.9 kJ/mol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41"/>
          <p:cNvSpPr txBox="1"/>
          <p:nvPr/>
        </p:nvSpPr>
        <p:spPr>
          <a:xfrm>
            <a:off x="5562600" y="5257800"/>
            <a:ext cx="35814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Ash Bed: Ash is cooled and agent is heated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41</a:t>
            </a:fld>
            <a:endParaRPr>
              <a:solidFill>
                <a:srgbClr val="888888"/>
              </a:solidFill>
            </a:endParaRPr>
          </a:p>
        </p:txBody>
      </p:sp>
      <p:cxnSp>
        <p:nvCxnSpPr>
          <p:cNvPr id="1209" name="Google Shape;1209;p41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p42" descr="front view gasifier.bmp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p42"/>
          <p:cNvSpPr txBox="1"/>
          <p:nvPr/>
        </p:nvSpPr>
        <p:spPr>
          <a:xfrm>
            <a:off x="990600" y="228600"/>
            <a:ext cx="3048000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GASIFICATION FRONT VIEW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42"/>
          <p:cNvSpPr txBox="1"/>
          <p:nvPr/>
        </p:nvSpPr>
        <p:spPr>
          <a:xfrm>
            <a:off x="6553200" y="609600"/>
            <a:ext cx="19812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COAL BUNKER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7" name="Google Shape;1217;p42"/>
          <p:cNvSpPr txBox="1"/>
          <p:nvPr/>
        </p:nvSpPr>
        <p:spPr>
          <a:xfrm>
            <a:off x="7391400" y="2438400"/>
            <a:ext cx="13716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COAL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LOCK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8" name="Google Shape;1218;p42"/>
          <p:cNvSpPr txBox="1"/>
          <p:nvPr/>
        </p:nvSpPr>
        <p:spPr>
          <a:xfrm>
            <a:off x="7315200" y="3352800"/>
            <a:ext cx="15240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GASIFIER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42"/>
          <p:cNvSpPr txBox="1"/>
          <p:nvPr/>
        </p:nvSpPr>
        <p:spPr>
          <a:xfrm>
            <a:off x="6934200" y="4191000"/>
            <a:ext cx="19812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WASH COOLER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0" name="Google Shape;1220;p42"/>
          <p:cNvCxnSpPr>
            <a:stCxn id="1216" idx="1"/>
          </p:cNvCxnSpPr>
          <p:nvPr/>
        </p:nvCxnSpPr>
        <p:spPr>
          <a:xfrm rot="10800000">
            <a:off x="5486400" y="761866"/>
            <a:ext cx="1066800" cy="324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221" name="Google Shape;1221;p42"/>
          <p:cNvCxnSpPr/>
          <p:nvPr/>
        </p:nvCxnSpPr>
        <p:spPr>
          <a:xfrm flipH="1">
            <a:off x="5562600" y="2623066"/>
            <a:ext cx="1905000" cy="43934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222" name="Google Shape;1222;p42"/>
          <p:cNvSpPr txBox="1"/>
          <p:nvPr/>
        </p:nvSpPr>
        <p:spPr>
          <a:xfrm>
            <a:off x="7239000" y="5410200"/>
            <a:ext cx="16002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ASH LOCK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3" name="Google Shape;1223;p42"/>
          <p:cNvSpPr txBox="1"/>
          <p:nvPr/>
        </p:nvSpPr>
        <p:spPr>
          <a:xfrm>
            <a:off x="7239000" y="5943600"/>
            <a:ext cx="160020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SLUICEWAY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4" name="Google Shape;1224;p42"/>
          <p:cNvCxnSpPr>
            <a:stCxn id="1219" idx="1"/>
          </p:cNvCxnSpPr>
          <p:nvPr/>
        </p:nvCxnSpPr>
        <p:spPr>
          <a:xfrm rot="10800000">
            <a:off x="5410200" y="4343266"/>
            <a:ext cx="1524000" cy="324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225" name="Google Shape;1225;p42"/>
          <p:cNvCxnSpPr>
            <a:stCxn id="1222" idx="1"/>
          </p:cNvCxnSpPr>
          <p:nvPr/>
        </p:nvCxnSpPr>
        <p:spPr>
          <a:xfrm flipH="1">
            <a:off x="5257800" y="5600700"/>
            <a:ext cx="1981200" cy="38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226" name="Google Shape;1226;p42"/>
          <p:cNvCxnSpPr>
            <a:stCxn id="1218" idx="1"/>
          </p:cNvCxnSpPr>
          <p:nvPr/>
        </p:nvCxnSpPr>
        <p:spPr>
          <a:xfrm rot="10800000">
            <a:off x="5486400" y="3505066"/>
            <a:ext cx="1828800" cy="324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227" name="Google Shape;1227;p42"/>
          <p:cNvCxnSpPr>
            <a:stCxn id="1223" idx="2"/>
          </p:cNvCxnSpPr>
          <p:nvPr/>
        </p:nvCxnSpPr>
        <p:spPr>
          <a:xfrm>
            <a:off x="8039100" y="6312932"/>
            <a:ext cx="38100" cy="5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1228" name="Google Shape;1228;p42"/>
          <p:cNvSpPr txBox="1"/>
          <p:nvPr/>
        </p:nvSpPr>
        <p:spPr>
          <a:xfrm>
            <a:off x="0" y="2286000"/>
            <a:ext cx="1905000" cy="6463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 WASTE   HEAT BOILER</a:t>
            </a:r>
            <a:endParaRPr sz="18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9" name="Google Shape;1229;p42"/>
          <p:cNvCxnSpPr/>
          <p:nvPr/>
        </p:nvCxnSpPr>
        <p:spPr>
          <a:xfrm>
            <a:off x="1981200" y="2590800"/>
            <a:ext cx="1752600" cy="914400"/>
          </a:xfrm>
          <a:prstGeom prst="bentConnector3">
            <a:avLst>
              <a:gd name="adj1" fmla="val 6522"/>
            </a:avLst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pic>
        <p:nvPicPr>
          <p:cNvPr id="1230" name="Google Shape;1230;p42" descr="cid:image004.jpg@01CB1F85.13D0BEF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0" y="0"/>
            <a:ext cx="1524000" cy="5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9/5/2019</a:t>
            </a:r>
            <a:endParaRPr>
              <a:solidFill>
                <a:srgbClr val="888888"/>
              </a:solidFill>
            </a:endParaRPr>
          </a:p>
        </p:txBody>
      </p:sp>
      <p:sp>
        <p:nvSpPr>
          <p:cNvPr id="1232" name="Google Shape;1232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42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233" name="Google Shape;1233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CGP Operation</a:t>
            </a:r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9/5/2019</a:t>
            </a:r>
            <a:endParaRPr>
              <a:solidFill>
                <a:srgbClr val="888888"/>
              </a:solidFill>
            </a:endParaRPr>
          </a:p>
        </p:txBody>
      </p:sp>
      <p:sp>
        <p:nvSpPr>
          <p:cNvPr id="1239" name="Google Shape;1239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43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1240" name="Google Shape;1240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CGP Operation</a:t>
            </a:r>
            <a:endParaRPr>
              <a:solidFill>
                <a:srgbClr val="888888"/>
              </a:solidFill>
            </a:endParaRPr>
          </a:p>
        </p:txBody>
      </p:sp>
      <p:pic>
        <p:nvPicPr>
          <p:cNvPr id="1241" name="Google Shape;124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87" y="914400"/>
            <a:ext cx="4561114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914400"/>
            <a:ext cx="3777343" cy="253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9200" y="4038600"/>
            <a:ext cx="3755572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69474" y="152400"/>
            <a:ext cx="1579680" cy="560160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43"/>
          <p:cNvSpPr/>
          <p:nvPr/>
        </p:nvSpPr>
        <p:spPr>
          <a:xfrm>
            <a:off x="0" y="357120"/>
            <a:ext cx="73065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Gasification – Process overview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4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51" name="Google Shape;125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838200"/>
            <a:ext cx="8686801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44"/>
          <p:cNvSpPr/>
          <p:nvPr/>
        </p:nvSpPr>
        <p:spPr>
          <a:xfrm>
            <a:off x="304800" y="376783"/>
            <a:ext cx="73065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Gasification By Products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44</a:t>
            </a:fld>
            <a:endParaRPr>
              <a:solidFill>
                <a:srgbClr val="888888"/>
              </a:solidFill>
            </a:endParaRPr>
          </a:p>
        </p:txBody>
      </p:sp>
      <p:cxnSp>
        <p:nvCxnSpPr>
          <p:cNvPr id="1254" name="Google Shape;1254;p44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55" name="Google Shape;1255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0360" y="256440"/>
            <a:ext cx="1579680" cy="56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0" name="Google Shape;1260;p4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838200"/>
            <a:ext cx="87630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45"/>
          <p:cNvSpPr/>
          <p:nvPr/>
        </p:nvSpPr>
        <p:spPr>
          <a:xfrm>
            <a:off x="304800" y="376783"/>
            <a:ext cx="73065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Gasification By Products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2" name="Google Shape;1262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0360" y="256440"/>
            <a:ext cx="1579680" cy="56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62856d3e27_0_0"/>
          <p:cNvSpPr txBox="1">
            <a:spLocks noGrp="1"/>
          </p:cNvSpPr>
          <p:nvPr>
            <p:ph type="title"/>
          </p:nvPr>
        </p:nvSpPr>
        <p:spPr>
          <a:xfrm>
            <a:off x="457200" y="884250"/>
            <a:ext cx="6923100" cy="461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International Price of Ammonia 2019（$/T）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9" name="Google Shape;1269;g62856d3e2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0350" y="332652"/>
            <a:ext cx="1579700" cy="691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70" name="Google Shape;1270;g62856d3e27_0_0"/>
          <p:cNvGraphicFramePr/>
          <p:nvPr/>
        </p:nvGraphicFramePr>
        <p:xfrm>
          <a:off x="373150" y="1457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{404A5EC5-979B-4ED5-B4EB-9248394A336E}</a:tableStyleId>
              </a:tblPr>
              <a:tblGrid>
                <a:gridCol w="1582625"/>
                <a:gridCol w="1853925"/>
                <a:gridCol w="1514775"/>
                <a:gridCol w="1605225"/>
                <a:gridCol w="1695650"/>
              </a:tblGrid>
              <a:tr h="623100"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Month</a:t>
                      </a:r>
                      <a:endParaRPr sz="18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Middle east FOB</a:t>
                      </a:r>
                      <a:endParaRPr sz="18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India</a:t>
                      </a:r>
                      <a:endParaRPr sz="1800" b="1"/>
                    </a:p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CFR</a:t>
                      </a:r>
                      <a:endParaRPr sz="18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Tanpa</a:t>
                      </a:r>
                      <a:endParaRPr sz="1800" b="1"/>
                    </a:p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CFR</a:t>
                      </a:r>
                      <a:endParaRPr sz="18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USA Gulf</a:t>
                      </a:r>
                      <a:endParaRPr sz="1800" b="1"/>
                    </a:p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/>
                        <a:t>CFR</a:t>
                      </a:r>
                      <a:endParaRPr sz="1800" b="1"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</a:tr>
              <a:tr h="609175"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Jan-2019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290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340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293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298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9175"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Feb-2019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269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306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285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290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9175"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Mar-2019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250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294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278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283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9175"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April-2019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243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282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267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265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9175"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May-2019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213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254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235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240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9175"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June-2019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199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240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220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225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9175"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July-2019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198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238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215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8900" marR="8890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220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271" name="Google Shape;1271;g62856d3e27_0_0"/>
          <p:cNvSpPr/>
          <p:nvPr/>
        </p:nvSpPr>
        <p:spPr>
          <a:xfrm>
            <a:off x="304800" y="376783"/>
            <a:ext cx="730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Gasification By Products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62856d3e27_0_17"/>
          <p:cNvSpPr txBox="1">
            <a:spLocks noGrp="1"/>
          </p:cNvSpPr>
          <p:nvPr>
            <p:ph type="title"/>
          </p:nvPr>
        </p:nvSpPr>
        <p:spPr>
          <a:xfrm>
            <a:off x="457200" y="884250"/>
            <a:ext cx="6923100" cy="461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>
                <a:solidFill>
                  <a:srgbClr val="1A1D47"/>
                </a:solidFill>
                <a:highlight>
                  <a:srgbClr val="F5F5F5"/>
                </a:highlight>
                <a:latin typeface="Arial"/>
                <a:ea typeface="Arial"/>
                <a:cs typeface="Arial"/>
                <a:sym typeface="Arial"/>
              </a:rPr>
              <a:t>Methanol Market Assessment of key global pricing and supply/demand figures by </a:t>
            </a:r>
            <a:r>
              <a:rPr lang="en-US" sz="1650" u="sng">
                <a:solidFill>
                  <a:srgbClr val="1A1D47"/>
                </a:solidFill>
                <a:highlight>
                  <a:srgbClr val="F5F5F5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Methanol Market Services Asia (MMSA)</a:t>
            </a:r>
            <a:r>
              <a:rPr lang="en-US" sz="1650">
                <a:solidFill>
                  <a:srgbClr val="1A1D47"/>
                </a:solidFill>
                <a:highlight>
                  <a:srgbClr val="F5F5F5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8" name="Google Shape;1278;g62856d3e27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0350" y="332652"/>
            <a:ext cx="1579700" cy="6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g62856d3e27_0_17"/>
          <p:cNvSpPr/>
          <p:nvPr/>
        </p:nvSpPr>
        <p:spPr>
          <a:xfrm>
            <a:off x="304800" y="376783"/>
            <a:ext cx="730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Gasification By Products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0" name="Google Shape;1280;g62856d3e27_0_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498350"/>
            <a:ext cx="8689749" cy="520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6" name="Google Shape;1286;g62856d3e27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80350" y="332652"/>
            <a:ext cx="1579700" cy="6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g62856d3e27_0_27"/>
          <p:cNvSpPr/>
          <p:nvPr/>
        </p:nvSpPr>
        <p:spPr>
          <a:xfrm>
            <a:off x="304800" y="376783"/>
            <a:ext cx="730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Gasification By Products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8" name="Google Shape;1288;g62856d3e27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03750"/>
            <a:ext cx="8692351" cy="5601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49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1294" name="Google Shape;1294;p46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46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96" name="Google Shape;1296;p46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97" name="Google Shape;129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862" y="914400"/>
            <a:ext cx="8296275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5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5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6" name="Google Shape;736;p5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37" name="Google Shape;73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650" y="825536"/>
            <a:ext cx="8648700" cy="5727664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5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RU - 30 July 2013 V0</a:t>
            </a:r>
            <a:endParaRPr>
              <a:solidFill>
                <a:srgbClr val="888888"/>
              </a:solidFill>
            </a:endParaRPr>
          </a:p>
        </p:txBody>
      </p:sp>
      <p:sp>
        <p:nvSpPr>
          <p:cNvPr id="1303" name="Google Shape;1303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50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1304" name="Google Shape;1304;p47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p47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6" name="Google Shape;1306;p47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07" name="Google Shape;1307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825535"/>
            <a:ext cx="8839200" cy="5499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Google Shape;1312;p48" descr="Gasifiers - Unit 3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556" r="555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48"/>
          <p:cNvSpPr txBox="1"/>
          <p:nvPr/>
        </p:nvSpPr>
        <p:spPr>
          <a:xfrm>
            <a:off x="6705600" y="0"/>
            <a:ext cx="2438400" cy="566738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1" i="1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Gasification Unit</a:t>
            </a:r>
            <a:endParaRPr sz="2000" b="1" i="1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49" descr="Unit 4 - CG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49"/>
          <p:cNvSpPr txBox="1"/>
          <p:nvPr/>
        </p:nvSpPr>
        <p:spPr>
          <a:xfrm>
            <a:off x="6705600" y="0"/>
            <a:ext cx="2438400" cy="566738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1" i="1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Gas Cooling Unit</a:t>
            </a:r>
            <a:endParaRPr sz="2000" b="1" i="1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50" descr="20140505_0833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50"/>
          <p:cNvSpPr txBox="1"/>
          <p:nvPr/>
        </p:nvSpPr>
        <p:spPr>
          <a:xfrm>
            <a:off x="6705600" y="0"/>
            <a:ext cx="2438400" cy="566738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1" i="1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Gas Liquor Separation Unit</a:t>
            </a:r>
            <a:endParaRPr sz="2000" b="1" i="1" u="none" strike="noStrike" cap="non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26" name="Google Shape;1326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18th December 2017</a:t>
            </a:r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51"/>
          <p:cNvSpPr txBox="1">
            <a:spLocks noGrp="1"/>
          </p:cNvSpPr>
          <p:nvPr>
            <p:ph type="title"/>
          </p:nvPr>
        </p:nvSpPr>
        <p:spPr>
          <a:xfrm>
            <a:off x="7315200" y="15766"/>
            <a:ext cx="1815664" cy="566738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Rectisol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1332" name="Google Shape;1332;p51" descr="20140505_081534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92288" y="612775"/>
            <a:ext cx="5486400" cy="4114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52" descr="20140505_0835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52"/>
          <p:cNvSpPr txBox="1"/>
          <p:nvPr/>
        </p:nvSpPr>
        <p:spPr>
          <a:xfrm>
            <a:off x="6934200" y="0"/>
            <a:ext cx="2209800" cy="566738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mbria"/>
              <a:buNone/>
            </a:pPr>
            <a:r>
              <a:rPr lang="en-US" sz="2000" b="1" i="1" u="none" strike="noStrik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Phenol Recovery</a:t>
            </a:r>
            <a:endParaRPr sz="2000" b="1" i="1" u="none" strike="noStrike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39" name="Google Shape;1339;p52" descr="C:\Users\abhishek.data\Desktop\JSPL_update_29012014_03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52" descr="C:\Users\abhishek.data\Desktop\CGP Seminar\IMG-20140507-WA00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6200" y="0"/>
            <a:ext cx="9220200" cy="691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1" name="Google Shape;1341;p52"/>
          <p:cNvSpPr txBox="1">
            <a:spLocks noGrp="1"/>
          </p:cNvSpPr>
          <p:nvPr>
            <p:ph type="title"/>
          </p:nvPr>
        </p:nvSpPr>
        <p:spPr>
          <a:xfrm>
            <a:off x="6324600" y="0"/>
            <a:ext cx="2819400" cy="566738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Phenosolvan unit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1342" name="Google Shape;1342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888888"/>
                </a:solidFill>
              </a:rPr>
              <a:t>18th December 2017</a:t>
            </a:r>
            <a:endParaRPr>
              <a:solidFill>
                <a:srgbClr val="888888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53"/>
          <p:cNvSpPr txBox="1">
            <a:spLocks noGrp="1"/>
          </p:cNvSpPr>
          <p:nvPr>
            <p:ph type="title"/>
          </p:nvPr>
        </p:nvSpPr>
        <p:spPr>
          <a:xfrm>
            <a:off x="1295400" y="41910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/>
          </a:p>
        </p:txBody>
      </p:sp>
      <p:sp>
        <p:nvSpPr>
          <p:cNvPr id="1348" name="Google Shape;1348;p5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5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pic>
        <p:nvPicPr>
          <p:cNvPr id="1350" name="Google Shape;1350;p53" descr="0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351" name="Google Shape;1351;p53"/>
          <p:cNvSpPr txBox="1"/>
          <p:nvPr/>
        </p:nvSpPr>
        <p:spPr>
          <a:xfrm>
            <a:off x="6477000" y="0"/>
            <a:ext cx="2667000" cy="566738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Calibri"/>
              <a:buNone/>
            </a:pPr>
            <a:r>
              <a:rPr lang="en-US" sz="17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Ammonia Recovery Unit</a:t>
            </a:r>
            <a:endParaRPr sz="175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" name="Google Shape;1356;p54" descr="09b.jp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007" b="21007"/>
          <a:stretch/>
        </p:blipFill>
        <p:spPr>
          <a:xfrm>
            <a:off x="1792288" y="612775"/>
            <a:ext cx="5486400" cy="41148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57" name="Google Shape;1357;p54"/>
          <p:cNvSpPr txBox="1"/>
          <p:nvPr/>
        </p:nvSpPr>
        <p:spPr>
          <a:xfrm>
            <a:off x="6934200" y="0"/>
            <a:ext cx="2209800" cy="566738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US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Sulphur Recovery Unit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Google Shape;1362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99" y="31532"/>
            <a:ext cx="9061289" cy="67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55"/>
          <p:cNvSpPr txBox="1"/>
          <p:nvPr/>
        </p:nvSpPr>
        <p:spPr>
          <a:xfrm>
            <a:off x="7438698" y="11330"/>
            <a:ext cx="1676400" cy="566738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Flare Stack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56"/>
          <p:cNvSpPr txBox="1">
            <a:spLocks noGrp="1"/>
          </p:cNvSpPr>
          <p:nvPr>
            <p:ph type="dt" idx="10"/>
          </p:nvPr>
        </p:nvSpPr>
        <p:spPr>
          <a:xfrm>
            <a:off x="6629400" y="6477000"/>
            <a:ext cx="2514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</a:t>
            </a:r>
            <a:r>
              <a:rPr lang="en-US" baseline="30000"/>
              <a:t>st</a:t>
            </a:r>
            <a:r>
              <a:rPr lang="en-US"/>
              <a:t> January 2019</a:t>
            </a:r>
            <a:endParaRPr/>
          </a:p>
        </p:txBody>
      </p:sp>
      <p:pic>
        <p:nvPicPr>
          <p:cNvPr id="1369" name="Google Shape;1369;p56" descr="Description: cid:image002.jpg@01D1C570.FA0510A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5000" y="3352800"/>
            <a:ext cx="56388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56"/>
          <p:cNvSpPr txBox="1"/>
          <p:nvPr/>
        </p:nvSpPr>
        <p:spPr>
          <a:xfrm>
            <a:off x="1143000" y="6581001"/>
            <a:ext cx="2971800" cy="276999"/>
          </a:xfrm>
          <a:prstGeom prst="rect">
            <a:avLst/>
          </a:prstGeom>
          <a:solidFill>
            <a:srgbClr val="F2DAD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Copyright © 2017 Jindal Steel &amp; Power Ltd.</a:t>
            </a:r>
            <a:endParaRPr/>
          </a:p>
        </p:txBody>
      </p:sp>
      <p:sp>
        <p:nvSpPr>
          <p:cNvPr id="1371" name="Google Shape;1371;p56"/>
          <p:cNvSpPr/>
          <p:nvPr/>
        </p:nvSpPr>
        <p:spPr>
          <a:xfrm>
            <a:off x="2306077" y="1833265"/>
            <a:ext cx="483664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>
                <a:solidFill>
                  <a:srgbClr val="3A1A62"/>
                </a:solidFill>
                <a:latin typeface="Arial Black"/>
                <a:ea typeface="Arial Black"/>
                <a:cs typeface="Arial Black"/>
                <a:sym typeface="Arial Black"/>
              </a:rPr>
              <a:t>THANK YOU</a:t>
            </a:r>
            <a:endParaRPr sz="5400" b="1" cap="none">
              <a:solidFill>
                <a:srgbClr val="3A1A6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6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6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5" name="Google Shape;745;p6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46" name="Google Shape;74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663" y="1000125"/>
            <a:ext cx="7686675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6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7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7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54" name="Google Shape;754;p7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55" name="Google Shape;75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213" y="990599"/>
            <a:ext cx="8029575" cy="50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7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8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8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3" name="Google Shape;763;p8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64" name="Google Shape;7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663" y="990600"/>
            <a:ext cx="8448675" cy="5238749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8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9" descr="C:\Users\Nishant_SinghJLMT\Pictures\1200px-Jindal_Steel_and_Power_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909" y="141515"/>
            <a:ext cx="1828800" cy="652272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9"/>
          <p:cNvSpPr txBox="1"/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2" name="Google Shape;772;p9"/>
          <p:cNvCxnSpPr/>
          <p:nvPr/>
        </p:nvCxnSpPr>
        <p:spPr>
          <a:xfrm>
            <a:off x="0" y="63246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D995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73" name="Google Shape;77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188" y="914399"/>
            <a:ext cx="8429625" cy="5181601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"/>
          <p:cNvSpPr txBox="1"/>
          <p:nvPr/>
        </p:nvSpPr>
        <p:spPr>
          <a:xfrm>
            <a:off x="152400" y="152401"/>
            <a:ext cx="6629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Coal Gasification Theory Contd..</a:t>
            </a:r>
            <a:endParaRPr sz="24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itchbuilder Template_Standard Landscape">
  <a:themeElements>
    <a:clrScheme name="13csg0023_Client Pitchbook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8AB40"/>
      </a:accent1>
      <a:accent2>
        <a:srgbClr val="F58220"/>
      </a:accent2>
      <a:accent3>
        <a:srgbClr val="6B6C6F"/>
      </a:accent3>
      <a:accent4>
        <a:srgbClr val="206FA4"/>
      </a:accent4>
      <a:accent5>
        <a:srgbClr val="AA2C22"/>
      </a:accent5>
      <a:accent6>
        <a:srgbClr val="624391"/>
      </a:accent6>
      <a:hlink>
        <a:srgbClr val="0092D0"/>
      </a:hlink>
      <a:folHlink>
        <a:srgbClr val="6243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ipstream">
  <a:themeElements>
    <a:clrScheme name="Slipstream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81">
    <a:dk1>
      <a:sysClr val="windowText" lastClr="000000"/>
    </a:dk1>
    <a:lt1>
      <a:sysClr val="window" lastClr="FFFFFF"/>
    </a:lt1>
    <a:dk2>
      <a:srgbClr val="575757"/>
    </a:dk2>
    <a:lt2>
      <a:srgbClr val="FFFFFF"/>
    </a:lt2>
    <a:accent1>
      <a:srgbClr val="002776"/>
    </a:accent1>
    <a:accent2>
      <a:srgbClr val="81BC00"/>
    </a:accent2>
    <a:accent3>
      <a:srgbClr val="00A1DE"/>
    </a:accent3>
    <a:accent4>
      <a:srgbClr val="008A2E"/>
    </a:accent4>
    <a:accent5>
      <a:srgbClr val="72C7E7"/>
    </a:accent5>
    <a:accent6>
      <a:srgbClr val="C9DD03"/>
    </a:accent6>
    <a:hlink>
      <a:srgbClr val="00A1DE"/>
    </a:hlink>
    <a:folHlink>
      <a:srgbClr val="72C7E7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1882</Words>
  <Application>Microsoft Office PowerPoint</Application>
  <PresentationFormat>On-screen Show (4:3)</PresentationFormat>
  <Paragraphs>592</Paragraphs>
  <Slides>59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4" baseType="lpstr">
      <vt:lpstr>Arial</vt:lpstr>
      <vt:lpstr>Cambria</vt:lpstr>
      <vt:lpstr>Arial Black</vt:lpstr>
      <vt:lpstr>Verdana</vt:lpstr>
      <vt:lpstr>Calibri</vt:lpstr>
      <vt:lpstr>Bookman Old Style</vt:lpstr>
      <vt:lpstr>Trebuchet MS</vt:lpstr>
      <vt:lpstr>Georgia</vt:lpstr>
      <vt:lpstr>Noto Sans Symbols</vt:lpstr>
      <vt:lpstr>Pitchbuilder Template_Standard Landscape</vt:lpstr>
      <vt:lpstr>1_Office Theme</vt:lpstr>
      <vt:lpstr>Office Theme</vt:lpstr>
      <vt:lpstr>Slipstream</vt:lpstr>
      <vt:lpstr>3_Office Theme</vt:lpstr>
      <vt:lpstr>Microsoft Excel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Syn-gas Production route &amp; Units in CGP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Price of Ammonia 2019（$/T）</vt:lpstr>
      <vt:lpstr>Methanol Market Assessment of key global pricing and supply/demand figures by Methanol Market Services Asia (MMSA)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Rectisol</vt:lpstr>
      <vt:lpstr> Phenosolvan unit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ankit.agarwal</dc:creator>
  <cp:lastModifiedBy>ismail - [2010]</cp:lastModifiedBy>
  <cp:revision>1</cp:revision>
  <dcterms:created xsi:type="dcterms:W3CDTF">2013-08-22T09:39:35Z</dcterms:created>
  <dcterms:modified xsi:type="dcterms:W3CDTF">2019-09-11T05:40:39Z</dcterms:modified>
</cp:coreProperties>
</file>